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2"/>
    <p:sldId id="434" r:id="rId3"/>
    <p:sldId id="259" r:id="rId4"/>
    <p:sldId id="327" r:id="rId5"/>
    <p:sldId id="264" r:id="rId6"/>
    <p:sldId id="326" r:id="rId7"/>
    <p:sldId id="328" r:id="rId8"/>
    <p:sldId id="428" r:id="rId9"/>
    <p:sldId id="325" r:id="rId10"/>
    <p:sldId id="330" r:id="rId11"/>
    <p:sldId id="331" r:id="rId12"/>
    <p:sldId id="332" r:id="rId13"/>
    <p:sldId id="333" r:id="rId14"/>
    <p:sldId id="334" r:id="rId15"/>
    <p:sldId id="338" r:id="rId16"/>
    <p:sldId id="392" r:id="rId17"/>
    <p:sldId id="305" r:id="rId18"/>
    <p:sldId id="425" r:id="rId19"/>
    <p:sldId id="424" r:id="rId20"/>
    <p:sldId id="435" r:id="rId21"/>
    <p:sldId id="436" r:id="rId22"/>
    <p:sldId id="437" r:id="rId23"/>
    <p:sldId id="438" r:id="rId24"/>
    <p:sldId id="426" r:id="rId25"/>
    <p:sldId id="339" r:id="rId26"/>
    <p:sldId id="340" r:id="rId27"/>
    <p:sldId id="397" r:id="rId28"/>
    <p:sldId id="439" r:id="rId29"/>
    <p:sldId id="440" r:id="rId30"/>
    <p:sldId id="398" r:id="rId31"/>
    <p:sldId id="399" r:id="rId32"/>
    <p:sldId id="341" r:id="rId33"/>
    <p:sldId id="400" r:id="rId34"/>
    <p:sldId id="401" r:id="rId35"/>
    <p:sldId id="345" r:id="rId36"/>
    <p:sldId id="346" r:id="rId37"/>
    <p:sldId id="347" r:id="rId38"/>
    <p:sldId id="348" r:id="rId39"/>
    <p:sldId id="352" r:id="rId40"/>
    <p:sldId id="354" r:id="rId41"/>
    <p:sldId id="402" r:id="rId42"/>
    <p:sldId id="351" r:id="rId43"/>
    <p:sldId id="403" r:id="rId44"/>
    <p:sldId id="441" r:id="rId45"/>
    <p:sldId id="355" r:id="rId46"/>
    <p:sldId id="407" r:id="rId47"/>
    <p:sldId id="410" r:id="rId48"/>
    <p:sldId id="412" r:id="rId49"/>
    <p:sldId id="408" r:id="rId50"/>
    <p:sldId id="409" r:id="rId51"/>
    <p:sldId id="413" r:id="rId52"/>
    <p:sldId id="414" r:id="rId53"/>
    <p:sldId id="415" r:id="rId54"/>
    <p:sldId id="416" r:id="rId55"/>
    <p:sldId id="357" r:id="rId56"/>
    <p:sldId id="418" r:id="rId57"/>
    <p:sldId id="419" r:id="rId58"/>
    <p:sldId id="421" r:id="rId59"/>
    <p:sldId id="356" r:id="rId60"/>
    <p:sldId id="358" r:id="rId61"/>
    <p:sldId id="359" r:id="rId62"/>
    <p:sldId id="360" r:id="rId63"/>
    <p:sldId id="361" r:id="rId64"/>
    <p:sldId id="427" r:id="rId65"/>
    <p:sldId id="362" r:id="rId66"/>
    <p:sldId id="363" r:id="rId67"/>
    <p:sldId id="365" r:id="rId68"/>
    <p:sldId id="367" r:id="rId69"/>
    <p:sldId id="368" r:id="rId70"/>
    <p:sldId id="364" r:id="rId71"/>
    <p:sldId id="366" r:id="rId72"/>
    <p:sldId id="369" r:id="rId73"/>
    <p:sldId id="370" r:id="rId74"/>
    <p:sldId id="371" r:id="rId75"/>
    <p:sldId id="430" r:id="rId76"/>
    <p:sldId id="429" r:id="rId77"/>
    <p:sldId id="372" r:id="rId78"/>
    <p:sldId id="373" r:id="rId79"/>
    <p:sldId id="375" r:id="rId80"/>
    <p:sldId id="442" r:id="rId81"/>
    <p:sldId id="376" r:id="rId82"/>
    <p:sldId id="380" r:id="rId83"/>
    <p:sldId id="381" r:id="rId84"/>
    <p:sldId id="382" r:id="rId85"/>
    <p:sldId id="283" r:id="rId86"/>
    <p:sldId id="298" r:id="rId87"/>
    <p:sldId id="299" r:id="rId88"/>
    <p:sldId id="300" r:id="rId89"/>
    <p:sldId id="301" r:id="rId90"/>
    <p:sldId id="285" r:id="rId91"/>
    <p:sldId id="288" r:id="rId92"/>
    <p:sldId id="391" r:id="rId93"/>
    <p:sldId id="387" r:id="rId94"/>
    <p:sldId id="388" r:id="rId95"/>
    <p:sldId id="405" r:id="rId96"/>
    <p:sldId id="406" r:id="rId97"/>
    <p:sldId id="431" r:id="rId98"/>
    <p:sldId id="433" r:id="rId99"/>
    <p:sldId id="423" r:id="rId10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4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77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E3480-0A33-43F3-BD68-FA5800A09C2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FE60C-794B-4047-906F-E101FF0D0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59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FE60C-794B-4047-906F-E101FF0D06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8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FE60C-794B-4047-906F-E101FF0D06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71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attacks create carefully altered inputs, named adversarial examples, aiming to fool Machine Learning systems. Adversarial examples are extensively studied in computer vision, with a variety of existing attacks.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F16B0-D656-FD45-9A2B-DCF0C3AB40DD}" type="slidenum">
              <a:rPr lang="en-LU" smtClean="0"/>
              <a:t>85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613581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F16B0-D656-FD45-9A2B-DCF0C3AB40DD}" type="slidenum">
              <a:rPr lang="en-LU" smtClean="0"/>
              <a:t>88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76740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F16B0-D656-FD45-9A2B-DCF0C3AB40DD}" type="slidenum">
              <a:rPr lang="en-LU" smtClean="0"/>
              <a:t>91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960710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50 characters per second of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1329F-2508-4DB3-BDB7-1BFE48FB8F80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3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2307" y="978915"/>
            <a:ext cx="1096738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412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C00000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412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412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412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3703320" y="0"/>
                </a:moveTo>
                <a:lnTo>
                  <a:pt x="0" y="0"/>
                </a:lnTo>
                <a:lnTo>
                  <a:pt x="0" y="94997"/>
                </a:lnTo>
                <a:lnTo>
                  <a:pt x="3703320" y="94997"/>
                </a:lnTo>
                <a:lnTo>
                  <a:pt x="370332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3703319" y="0"/>
                </a:moveTo>
                <a:lnTo>
                  <a:pt x="0" y="0"/>
                </a:lnTo>
                <a:lnTo>
                  <a:pt x="0" y="98554"/>
                </a:lnTo>
                <a:lnTo>
                  <a:pt x="3703319" y="98554"/>
                </a:lnTo>
                <a:lnTo>
                  <a:pt x="370331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412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B328C-B73B-6840-8B04-DB9E7A568C51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8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54AE-EDCD-D94A-B8D8-E95DA3B6AF4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72400" y="594000"/>
            <a:ext cx="11210628" cy="914400"/>
          </a:xfrm>
        </p:spPr>
        <p:txBody>
          <a:bodyPr>
            <a:noAutofit/>
          </a:bodyPr>
          <a:lstStyle>
            <a:lvl1pPr marL="0" indent="0">
              <a:buNone/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LU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  <a:p>
            <a:pPr lvl="1"/>
            <a:endParaRPr lang="en-GB"/>
          </a:p>
          <a:p>
            <a:pPr lvl="1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CBD7FA-FF9C-EE4F-B39A-A74D96C0FA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Section title</a:t>
            </a:r>
            <a:endParaRPr lang="en-LU"/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C06D3100-8624-2CCE-DBC0-C3084947DC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0309" y="6176963"/>
            <a:ext cx="1821691" cy="5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2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28FB-44E9-4656-A0AB-A09D8FA9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0637-A15D-4E44-AA39-3D41D3E0A246}" type="datetimeFigureOut">
              <a:rPr lang="en-US" smtClean="0"/>
              <a:t>11/20/2024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D9C9E04-C17E-9F4E-8A20-A7FCF70272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Section title</a:t>
            </a:r>
            <a:endParaRPr lang="en-LU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01C38D-79EF-5340-A920-4137016C6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513" y="1648319"/>
            <a:ext cx="11362565" cy="331787"/>
          </a:xfrm>
        </p:spPr>
        <p:txBody>
          <a:bodyPr>
            <a:normAutofit/>
          </a:bodyPr>
          <a:lstStyle>
            <a:lvl1pPr marL="0" indent="0"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 in Arial 14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0C9F713-47B8-3147-9F8D-8E4D55BA76A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72400" y="594000"/>
            <a:ext cx="11210628" cy="914400"/>
          </a:xfrm>
        </p:spPr>
        <p:txBody>
          <a:bodyPr>
            <a:noAutofit/>
          </a:bodyPr>
          <a:lstStyle>
            <a:lvl1pPr marL="0" indent="0">
              <a:buNone/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LU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Title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692B7-E7FD-E544-A942-EDD2F5808327}"/>
              </a:ext>
            </a:extLst>
          </p:cNvPr>
          <p:cNvSpPr txBox="1"/>
          <p:nvPr userDrawn="1"/>
        </p:nvSpPr>
        <p:spPr>
          <a:xfrm>
            <a:off x="11497456" y="6580682"/>
            <a:ext cx="69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1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3703320" y="0"/>
                </a:moveTo>
                <a:lnTo>
                  <a:pt x="0" y="0"/>
                </a:lnTo>
                <a:lnTo>
                  <a:pt x="0" y="94997"/>
                </a:lnTo>
                <a:lnTo>
                  <a:pt x="3703320" y="94997"/>
                </a:lnTo>
                <a:lnTo>
                  <a:pt x="370332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3703319" y="0"/>
                </a:moveTo>
                <a:lnTo>
                  <a:pt x="0" y="0"/>
                </a:lnTo>
                <a:lnTo>
                  <a:pt x="0" y="98554"/>
                </a:lnTo>
                <a:lnTo>
                  <a:pt x="3703319" y="98554"/>
                </a:lnTo>
                <a:lnTo>
                  <a:pt x="370331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0286" y="614406"/>
            <a:ext cx="11309350" cy="1189355"/>
          </a:xfrm>
          <a:custGeom>
            <a:avLst/>
            <a:gdLst/>
            <a:ahLst/>
            <a:cxnLst/>
            <a:rect l="l" t="t" r="r" b="b"/>
            <a:pathLst>
              <a:path w="11309350" h="1189355">
                <a:moveTo>
                  <a:pt x="11309337" y="0"/>
                </a:moveTo>
                <a:lnTo>
                  <a:pt x="0" y="0"/>
                </a:lnTo>
                <a:lnTo>
                  <a:pt x="0" y="1189297"/>
                </a:lnTo>
                <a:lnTo>
                  <a:pt x="11309337" y="1189297"/>
                </a:lnTo>
                <a:lnTo>
                  <a:pt x="1130933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7197" y="2237739"/>
            <a:ext cx="9737605" cy="1064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1035" y="1982261"/>
            <a:ext cx="7512050" cy="2649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C00000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002" y="6076677"/>
            <a:ext cx="20447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412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sely_proportiona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en.wikipedia.org/wiki/Frequency_tabl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g"/><Relationship Id="rId7" Type="http://schemas.openxmlformats.org/officeDocument/2006/relationships/image" Target="../media/image70.png"/><Relationship Id="rId12" Type="http://schemas.openxmlformats.org/officeDocument/2006/relationships/image" Target="../media/image75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11" Type="http://schemas.openxmlformats.org/officeDocument/2006/relationships/image" Target="../media/image74.png"/><Relationship Id="rId5" Type="http://schemas.openxmlformats.org/officeDocument/2006/relationships/image" Target="../media/image68.jpg"/><Relationship Id="rId10" Type="http://schemas.openxmlformats.org/officeDocument/2006/relationships/image" Target="../media/image73.png"/><Relationship Id="rId4" Type="http://schemas.openxmlformats.org/officeDocument/2006/relationships/image" Target="../media/image67.jpg"/><Relationship Id="rId9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microsoft.com/office/2007/relationships/media" Target="../media/media2.wav"/><Relationship Id="rId7" Type="http://schemas.openxmlformats.org/officeDocument/2006/relationships/image" Target="../media/image10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" TargetMode="External"/><Relationship Id="rId2" Type="http://schemas.openxmlformats.org/officeDocument/2006/relationships/hyperlink" Target="https://www.cs.columbia.edu/~amueller/comsw4995s20/schedul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3703320" y="0"/>
                </a:moveTo>
                <a:lnTo>
                  <a:pt x="0" y="0"/>
                </a:lnTo>
                <a:lnTo>
                  <a:pt x="0" y="94997"/>
                </a:lnTo>
                <a:lnTo>
                  <a:pt x="3703320" y="94997"/>
                </a:lnTo>
                <a:lnTo>
                  <a:pt x="370332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3703319" y="0"/>
                </a:moveTo>
                <a:lnTo>
                  <a:pt x="0" y="0"/>
                </a:lnTo>
                <a:lnTo>
                  <a:pt x="0" y="98554"/>
                </a:lnTo>
                <a:lnTo>
                  <a:pt x="3703319" y="98554"/>
                </a:lnTo>
                <a:lnTo>
                  <a:pt x="370331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93529" y="4038600"/>
            <a:ext cx="776261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lang="en-US" sz="3200" b="1" dirty="0">
                <a:latin typeface="Verdana"/>
                <a:cs typeface="Verdana"/>
              </a:rPr>
              <a:t>Adversarial attacks on </a:t>
            </a: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lang="en-US" sz="3200" b="1" dirty="0">
                <a:latin typeface="Verdana"/>
                <a:cs typeface="Verdana"/>
              </a:rPr>
              <a:t>Natural Language Processing</a:t>
            </a:r>
            <a:endParaRPr sz="3200" b="1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30789" y="6045200"/>
            <a:ext cx="654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6E6E6"/>
                </a:solidFill>
                <a:latin typeface="Candara"/>
                <a:cs typeface="Candara"/>
              </a:rPr>
              <a:t>1</a:t>
            </a:r>
            <a:endParaRPr sz="900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2400" y="6546978"/>
            <a:ext cx="55454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latin typeface="Candara"/>
                <a:cs typeface="Candara"/>
              </a:rPr>
              <a:t>*</a:t>
            </a:r>
            <a:r>
              <a:rPr lang="en-US" sz="1100" i="1" dirty="0">
                <a:latin typeface="Candara"/>
                <a:cs typeface="Candara"/>
              </a:rPr>
              <a:t>Some  slides are borrowed from various sources listed on the last slide</a:t>
            </a:r>
            <a:endParaRPr sz="1400" i="1" dirty="0">
              <a:latin typeface="Candara"/>
              <a:cs typeface="Candara"/>
            </a:endParaRPr>
          </a:p>
        </p:txBody>
      </p:sp>
      <p:pic>
        <p:nvPicPr>
          <p:cNvPr id="31748" name="Picture 4" descr="Natural Language Processing in Healthcare Medical Records">
            <a:extLst>
              <a:ext uri="{FF2B5EF4-FFF2-40B4-BE49-F238E27FC236}">
                <a16:creationId xmlns:a16="http://schemas.microsoft.com/office/drawing/2014/main" id="{2F43CE98-EEF9-410E-9445-1ABA64EF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14" y="914400"/>
            <a:ext cx="4567786" cy="30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9A680-3862-2032-9BC6-AD498E565062}"/>
              </a:ext>
            </a:extLst>
          </p:cNvPr>
          <p:cNvSpPr txBox="1"/>
          <p:nvPr/>
        </p:nvSpPr>
        <p:spPr>
          <a:xfrm>
            <a:off x="2895600" y="5363867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fi-FI" sz="3200" dirty="0">
                <a:latin typeface="Verdana"/>
                <a:cs typeface="Verdana"/>
              </a:rPr>
              <a:t>Salijona Dyrmishi</a:t>
            </a:r>
          </a:p>
          <a:p>
            <a:pPr marL="12700" algn="ctr">
              <a:lnSpc>
                <a:spcPct val="100000"/>
              </a:lnSpc>
            </a:pPr>
            <a:r>
              <a:rPr lang="fi-FI" sz="1600" dirty="0">
                <a:latin typeface="Verdana"/>
                <a:cs typeface="Verdana"/>
              </a:rPr>
              <a:t>salijona.dyrmishi@uni.lu</a:t>
            </a:r>
            <a:endParaRPr lang="fi-FI" sz="3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3E74-880B-4A86-AAEA-3EA23FF7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9737605" cy="523220"/>
          </a:xfrm>
        </p:spPr>
        <p:txBody>
          <a:bodyPr/>
          <a:lstStyle/>
          <a:p>
            <a:r>
              <a:rPr lang="en-US" dirty="0"/>
              <a:t>NLP challenges: Ambiguity</a:t>
            </a:r>
          </a:p>
        </p:txBody>
      </p:sp>
      <p:pic>
        <p:nvPicPr>
          <p:cNvPr id="3076" name="Picture 4" descr="Cejp PLEASE HAVE a SEAT THANK YOLu Have a Seat - Meme by Xxunicorns4769xx  Memedroid | Meme on ME.ME">
            <a:extLst>
              <a:ext uri="{FF2B5EF4-FFF2-40B4-BE49-F238E27FC236}">
                <a16:creationId xmlns:a16="http://schemas.microsoft.com/office/drawing/2014/main" id="{A6BBAA5F-3FB8-4E63-BD8A-95B89C566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5"/>
          <a:stretch/>
        </p:blipFill>
        <p:spPr bwMode="auto">
          <a:xfrm>
            <a:off x="7543800" y="2291237"/>
            <a:ext cx="2727205" cy="44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ri – Call me an ambulance – natemichals.com">
            <a:extLst>
              <a:ext uri="{FF2B5EF4-FFF2-40B4-BE49-F238E27FC236}">
                <a16:creationId xmlns:a16="http://schemas.microsoft.com/office/drawing/2014/main" id="{092F5005-F67C-44C3-A886-3B0BE87C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47" y="2280089"/>
            <a:ext cx="3124200" cy="452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2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3E74-880B-4A86-AAEA-3EA23FF7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9737605" cy="523220"/>
          </a:xfrm>
        </p:spPr>
        <p:txBody>
          <a:bodyPr/>
          <a:lstStyle/>
          <a:p>
            <a:r>
              <a:rPr lang="en-US" dirty="0"/>
              <a:t>NLP challenges: Dynamism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E4519-DA0A-41AE-A4A8-85909076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31" y="2935765"/>
            <a:ext cx="7577138" cy="3850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A56DC-CF18-492C-9126-D30F7727728A}"/>
              </a:ext>
            </a:extLst>
          </p:cNvPr>
          <p:cNvSpPr txBox="1"/>
          <p:nvPr/>
        </p:nvSpPr>
        <p:spPr>
          <a:xfrm>
            <a:off x="3864769" y="2528806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Language evolves (</a:t>
            </a:r>
            <a:r>
              <a:rPr lang="en-US" sz="2400" dirty="0" err="1"/>
              <a:t>i.e</a:t>
            </a:r>
            <a:r>
              <a:rPr lang="en-US" sz="2400" dirty="0"/>
              <a:t> cyber lingua)</a:t>
            </a:r>
          </a:p>
        </p:txBody>
      </p:sp>
    </p:spTree>
    <p:extLst>
      <p:ext uri="{BB962C8B-B14F-4D97-AF65-F5344CB8AC3E}">
        <p14:creationId xmlns:p14="http://schemas.microsoft.com/office/powerpoint/2010/main" val="172650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3E74-880B-4A86-AAEA-3EA23FF7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9737605" cy="523220"/>
          </a:xfrm>
        </p:spPr>
        <p:txBody>
          <a:bodyPr/>
          <a:lstStyle/>
          <a:p>
            <a:r>
              <a:rPr lang="en-US" dirty="0"/>
              <a:t>NLP challenges: Composition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EAB8F-0395-4CB2-B7F3-56FF8ED1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57400"/>
            <a:ext cx="7539790" cy="465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4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3E74-880B-4A86-AAEA-3EA23FF7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9737605" cy="523220"/>
          </a:xfrm>
        </p:spPr>
        <p:txBody>
          <a:bodyPr/>
          <a:lstStyle/>
          <a:p>
            <a:r>
              <a:rPr lang="en-US" dirty="0"/>
              <a:t>NLP challenges: 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3DD12-A37A-4789-B566-7B0AB57C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34" y="2057400"/>
            <a:ext cx="7740042" cy="44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3E74-880B-4A86-AAEA-3EA23FF7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9737605" cy="523220"/>
          </a:xfrm>
        </p:spPr>
        <p:txBody>
          <a:bodyPr/>
          <a:lstStyle/>
          <a:p>
            <a:r>
              <a:rPr lang="en-US" dirty="0"/>
              <a:t>NLP challenges: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C4F6F-27CD-42EB-A27C-596EEBFA5B92}"/>
              </a:ext>
            </a:extLst>
          </p:cNvPr>
          <p:cNvSpPr txBox="1"/>
          <p:nvPr/>
        </p:nvSpPr>
        <p:spPr>
          <a:xfrm>
            <a:off x="457200" y="2308184"/>
            <a:ext cx="83845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Penn Tree bank ~1M from Wall street journal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Newswire collection: 500M+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Wikipedia: 2.9 billion word (English)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Web: several billions of words</a:t>
            </a:r>
          </a:p>
        </p:txBody>
      </p:sp>
    </p:spTree>
    <p:extLst>
      <p:ext uri="{BB962C8B-B14F-4D97-AF65-F5344CB8AC3E}">
        <p14:creationId xmlns:p14="http://schemas.microsoft.com/office/powerpoint/2010/main" val="292206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3E74-880B-4A86-AAEA-3EA23FF7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9737605" cy="523220"/>
          </a:xfrm>
        </p:spPr>
        <p:txBody>
          <a:bodyPr/>
          <a:lstStyle/>
          <a:p>
            <a:r>
              <a:rPr lang="en-US" dirty="0"/>
              <a:t>NLP challenges: Sparsity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AF9B5-F0AE-4112-AB17-F2A0D114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" y="2590800"/>
            <a:ext cx="5684044" cy="35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3E74-880B-4A86-AAEA-3EA23FF7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9737605" cy="523220"/>
          </a:xfrm>
        </p:spPr>
        <p:txBody>
          <a:bodyPr/>
          <a:lstStyle/>
          <a:p>
            <a:r>
              <a:rPr lang="en-US" dirty="0"/>
              <a:t>NLP challenges: Sparsity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AF9B5-F0AE-4112-AB17-F2A0D114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" y="2590800"/>
            <a:ext cx="5684044" cy="3571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F83B7-249C-4801-8813-B7E94C6B63D7}"/>
              </a:ext>
            </a:extLst>
          </p:cNvPr>
          <p:cNvSpPr txBox="1"/>
          <p:nvPr/>
        </p:nvSpPr>
        <p:spPr>
          <a:xfrm>
            <a:off x="6477000" y="2224390"/>
            <a:ext cx="617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 err="1">
                <a:effectLst/>
              </a:rPr>
              <a:t>Zipf’s</a:t>
            </a:r>
            <a:r>
              <a:rPr lang="en-US" sz="2400" b="1" i="0" dirty="0">
                <a:effectLst/>
              </a:rPr>
              <a:t> Law: </a:t>
            </a:r>
            <a:r>
              <a:rPr lang="en-US" sz="2400" b="0" i="0" dirty="0">
                <a:effectLst/>
              </a:rPr>
              <a:t>T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he frequency of any word is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hlinkClick r:id="rId3" tooltip="Inversely proportional"/>
              </a:rPr>
              <a:t>inversely proportional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 to its rank in the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hlinkClick r:id="rId4" tooltip="Frequency table"/>
              </a:rPr>
              <a:t>frequency table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. </a:t>
            </a:r>
            <a:endParaRPr lang="en-US" sz="2400" dirty="0"/>
          </a:p>
        </p:txBody>
      </p:sp>
      <p:pic>
        <p:nvPicPr>
          <p:cNvPr id="4098" name="Picture 2" descr="Unzipping Zipf's Law: solution to a century-old linguistic problem - Centre  for Language Studies">
            <a:extLst>
              <a:ext uri="{FF2B5EF4-FFF2-40B4-BE49-F238E27FC236}">
                <a16:creationId xmlns:a16="http://schemas.microsoft.com/office/drawing/2014/main" id="{7C5726F1-675F-4CE8-91C8-27199C2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81400"/>
            <a:ext cx="5054687" cy="29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29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932" y="990600"/>
            <a:ext cx="4719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Desiderate</a:t>
            </a:r>
            <a:r>
              <a:rPr sz="2800" spc="-20" dirty="0"/>
              <a:t> </a:t>
            </a:r>
            <a:r>
              <a:rPr sz="2800" dirty="0"/>
              <a:t>for</a:t>
            </a:r>
            <a:r>
              <a:rPr sz="2800" spc="-10" dirty="0"/>
              <a:t> </a:t>
            </a:r>
            <a:r>
              <a:rPr sz="2800" dirty="0"/>
              <a:t>NLP</a:t>
            </a:r>
            <a:r>
              <a:rPr sz="2800" spc="-15" dirty="0"/>
              <a:t> </a:t>
            </a:r>
            <a:r>
              <a:rPr sz="2800" spc="-5" dirty="0"/>
              <a:t>Models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11357764" y="6076677"/>
            <a:ext cx="19875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17</a:t>
            </a:fld>
            <a:endParaRPr sz="900">
              <a:latin typeface="Candara"/>
              <a:cs typeface="Candar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9932" y="2611627"/>
            <a:ext cx="10520680" cy="261937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B2B2B2"/>
              </a:buClr>
              <a:buSzPct val="91666"/>
              <a:buFont typeface="Arial" panose="020B0604020202020204" pitchFamily="34" charset="0"/>
              <a:buChar char="•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Sensitivity</a:t>
            </a:r>
            <a:r>
              <a:rPr sz="2400" dirty="0">
                <a:latin typeface="Candara"/>
                <a:cs typeface="Candara"/>
              </a:rPr>
              <a:t> to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a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wide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range</a:t>
            </a:r>
            <a:r>
              <a:rPr sz="2400" spc="1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of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phenomena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and</a:t>
            </a:r>
            <a:r>
              <a:rPr sz="2400" spc="1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constraints</a:t>
            </a:r>
            <a:r>
              <a:rPr sz="2400" dirty="0">
                <a:latin typeface="Candara"/>
                <a:cs typeface="Candara"/>
              </a:rPr>
              <a:t> in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human</a:t>
            </a:r>
            <a:r>
              <a:rPr sz="240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language</a:t>
            </a:r>
            <a:endParaRPr sz="2400" dirty="0">
              <a:latin typeface="Candara"/>
              <a:cs typeface="Candara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Clr>
                <a:srgbClr val="B2B2B2"/>
              </a:buClr>
              <a:buSzPct val="91666"/>
              <a:buFont typeface="Arial" panose="020B0604020202020204" pitchFamily="34" charset="0"/>
              <a:buChar char="•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Generality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across</a:t>
            </a:r>
            <a:r>
              <a:rPr sz="240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languages,</a:t>
            </a:r>
            <a:r>
              <a:rPr sz="240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modalities,</a:t>
            </a:r>
            <a:r>
              <a:rPr sz="2400" dirty="0">
                <a:latin typeface="Candara"/>
                <a:cs typeface="Candara"/>
              </a:rPr>
              <a:t> genres,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styles</a:t>
            </a:r>
            <a:endParaRPr sz="2400" dirty="0">
              <a:latin typeface="Candara"/>
              <a:cs typeface="Candara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rgbClr val="B2B2B2"/>
              </a:buClr>
              <a:buSzPct val="91666"/>
              <a:buFont typeface="Arial" panose="020B0604020202020204" pitchFamily="34" charset="0"/>
              <a:buChar char="•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Strong</a:t>
            </a:r>
            <a:r>
              <a:rPr sz="2400" spc="2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formal</a:t>
            </a:r>
            <a:r>
              <a:rPr sz="2400" spc="1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guarantees</a:t>
            </a:r>
            <a:r>
              <a:rPr sz="2400" spc="1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(e.g.,</a:t>
            </a:r>
            <a:r>
              <a:rPr sz="2400" spc="1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convergence,</a:t>
            </a:r>
            <a:r>
              <a:rPr sz="2400" spc="2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statistical</a:t>
            </a:r>
            <a:r>
              <a:rPr sz="2400" spc="1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efficiency,</a:t>
            </a:r>
            <a:r>
              <a:rPr sz="2400" spc="2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consistency)</a:t>
            </a:r>
            <a:endParaRPr sz="2400" dirty="0">
              <a:latin typeface="Candara"/>
              <a:cs typeface="Candara"/>
            </a:endParaRPr>
          </a:p>
          <a:p>
            <a:pPr marL="355600" indent="-342900">
              <a:lnSpc>
                <a:spcPct val="100000"/>
              </a:lnSpc>
              <a:spcBef>
                <a:spcPts val="1130"/>
              </a:spcBef>
              <a:buClr>
                <a:srgbClr val="B2B2B2"/>
              </a:buClr>
              <a:buSzPct val="91666"/>
              <a:buFont typeface="Arial" panose="020B0604020202020204" pitchFamily="34" charset="0"/>
              <a:buChar char="•"/>
              <a:tabLst>
                <a:tab pos="318135" algn="l"/>
                <a:tab pos="318770" algn="l"/>
              </a:tabLst>
            </a:pPr>
            <a:r>
              <a:rPr sz="2400" dirty="0">
                <a:latin typeface="Candara"/>
                <a:cs typeface="Candara"/>
              </a:rPr>
              <a:t>High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accuracy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when</a:t>
            </a:r>
            <a:r>
              <a:rPr sz="2400" spc="10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judged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against</a:t>
            </a:r>
            <a:r>
              <a:rPr sz="2400" spc="10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expert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annotations</a:t>
            </a:r>
            <a:r>
              <a:rPr sz="240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or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test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data</a:t>
            </a:r>
            <a:endParaRPr sz="2400" dirty="0">
              <a:latin typeface="Candara"/>
              <a:cs typeface="Candara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rgbClr val="B2B2B2"/>
              </a:buClr>
              <a:buSzPct val="91666"/>
              <a:buFont typeface="Arial" panose="020B0604020202020204" pitchFamily="34" charset="0"/>
              <a:buChar char="•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Ethical</a:t>
            </a:r>
            <a:endParaRPr sz="2400" dirty="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E4517F-8CE2-421F-AEBA-02F9DF354A4F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Before feature extraction…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2A6BD1-3DC5-803A-EB77-1E282442C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116395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07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E4517F-8CE2-421F-AEBA-02F9DF354A4F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Before feature extraction…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435D-5E4D-4CFD-A1C6-3F4F3AE7C05F}"/>
              </a:ext>
            </a:extLst>
          </p:cNvPr>
          <p:cNvSpPr txBox="1"/>
          <p:nvPr/>
        </p:nvSpPr>
        <p:spPr>
          <a:xfrm>
            <a:off x="598713" y="2348925"/>
            <a:ext cx="1098368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Lowercase </a:t>
            </a:r>
            <a:r>
              <a:rPr lang="en-US" sz="2000" dirty="0">
                <a:solidFill>
                  <a:srgbClr val="292929"/>
                </a:solidFill>
              </a:rPr>
              <a:t> </a:t>
            </a:r>
          </a:p>
          <a:p>
            <a:pPr algn="l"/>
            <a:endParaRPr lang="en-US" i="0" dirty="0">
              <a:solidFill>
                <a:srgbClr val="292929"/>
              </a:solidFill>
              <a:effectLst/>
              <a:latin typeface="source-serif-pro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4338" name="Picture 2" descr="Premium Vector | Goose cartoon colored clipart illustration">
            <a:extLst>
              <a:ext uri="{FF2B5EF4-FFF2-40B4-BE49-F238E27FC236}">
                <a16:creationId xmlns:a16="http://schemas.microsoft.com/office/drawing/2014/main" id="{A1039DEB-A58D-4705-BFE4-1E8EC7D6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9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3703320" y="0"/>
                </a:moveTo>
                <a:lnTo>
                  <a:pt x="0" y="0"/>
                </a:lnTo>
                <a:lnTo>
                  <a:pt x="0" y="94997"/>
                </a:lnTo>
                <a:lnTo>
                  <a:pt x="3703320" y="94997"/>
                </a:lnTo>
                <a:lnTo>
                  <a:pt x="370332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3703319" y="0"/>
                </a:moveTo>
                <a:lnTo>
                  <a:pt x="0" y="0"/>
                </a:lnTo>
                <a:lnTo>
                  <a:pt x="0" y="98554"/>
                </a:lnTo>
                <a:lnTo>
                  <a:pt x="3703319" y="98554"/>
                </a:lnTo>
                <a:lnTo>
                  <a:pt x="370331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93529" y="4038600"/>
            <a:ext cx="776261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lang="en-US" sz="3200" b="1" dirty="0">
                <a:latin typeface="Verdana"/>
                <a:cs typeface="Verdana"/>
              </a:rPr>
              <a:t>Adversarial attacks on </a:t>
            </a: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lang="en-US" sz="3200" b="1" dirty="0">
                <a:latin typeface="Verdana"/>
                <a:cs typeface="Verdana"/>
              </a:rPr>
              <a:t>Natural Language Processing</a:t>
            </a:r>
            <a:endParaRPr sz="3200" b="1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30789" y="6045200"/>
            <a:ext cx="654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6E6E6"/>
                </a:solidFill>
                <a:latin typeface="Candara"/>
                <a:cs typeface="Candara"/>
              </a:rPr>
              <a:t>1</a:t>
            </a:r>
            <a:endParaRPr sz="900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2400" y="6546978"/>
            <a:ext cx="55454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latin typeface="Candara"/>
                <a:cs typeface="Candara"/>
              </a:rPr>
              <a:t>*</a:t>
            </a:r>
            <a:r>
              <a:rPr lang="en-US" sz="1100" i="1" dirty="0">
                <a:latin typeface="Candara"/>
                <a:cs typeface="Candara"/>
              </a:rPr>
              <a:t>Some  slides are borrowed from various sources listed on the last slide</a:t>
            </a:r>
            <a:endParaRPr sz="1400" i="1" dirty="0">
              <a:latin typeface="Candara"/>
              <a:cs typeface="Candar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9A680-3862-2032-9BC6-AD498E565062}"/>
              </a:ext>
            </a:extLst>
          </p:cNvPr>
          <p:cNvSpPr txBox="1"/>
          <p:nvPr/>
        </p:nvSpPr>
        <p:spPr>
          <a:xfrm>
            <a:off x="2895600" y="5363867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fi-FI" sz="3200" u="sng" dirty="0">
                <a:uFill>
                  <a:solidFill>
                    <a:srgbClr val="FF0000"/>
                  </a:solidFill>
                </a:uFill>
                <a:latin typeface="Verdana"/>
                <a:cs typeface="Verdana"/>
              </a:rPr>
              <a:t>Salijona</a:t>
            </a:r>
            <a:r>
              <a:rPr lang="fi-FI" sz="3200" dirty="0">
                <a:latin typeface="Verdana"/>
                <a:cs typeface="Verdana"/>
              </a:rPr>
              <a:t> Dyrmishi</a:t>
            </a:r>
          </a:p>
          <a:p>
            <a:pPr marL="12700" algn="ctr">
              <a:lnSpc>
                <a:spcPct val="100000"/>
              </a:lnSpc>
            </a:pPr>
            <a:r>
              <a:rPr lang="fi-FI" sz="1600" dirty="0">
                <a:latin typeface="Verdana"/>
                <a:cs typeface="Verdana"/>
              </a:rPr>
              <a:t>salijona.dyrmishi@uni.lu</a:t>
            </a:r>
            <a:endParaRPr lang="fi-FI" sz="3200" dirty="0">
              <a:latin typeface="Verdana"/>
              <a:cs typeface="Verdan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9152A1-B309-2ABD-65DE-5E56195872D1}"/>
              </a:ext>
            </a:extLst>
          </p:cNvPr>
          <p:cNvSpPr/>
          <p:nvPr/>
        </p:nvSpPr>
        <p:spPr>
          <a:xfrm>
            <a:off x="304800" y="548640"/>
            <a:ext cx="11511428" cy="143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Natural Language Processing in Healthcare Medical Records">
            <a:extLst>
              <a:ext uri="{FF2B5EF4-FFF2-40B4-BE49-F238E27FC236}">
                <a16:creationId xmlns:a16="http://schemas.microsoft.com/office/drawing/2014/main" id="{2F43CE98-EEF9-410E-9445-1ABA64EF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14" y="914400"/>
            <a:ext cx="4567786" cy="30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39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E4517F-8CE2-421F-AEBA-02F9DF354A4F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Before feature extraction…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435D-5E4D-4CFD-A1C6-3F4F3AE7C05F}"/>
              </a:ext>
            </a:extLst>
          </p:cNvPr>
          <p:cNvSpPr txBox="1"/>
          <p:nvPr/>
        </p:nvSpPr>
        <p:spPr>
          <a:xfrm>
            <a:off x="598713" y="2348925"/>
            <a:ext cx="109836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Lowercase </a:t>
            </a:r>
            <a:r>
              <a:rPr lang="en-US" sz="2000" dirty="0">
                <a:solidFill>
                  <a:srgbClr val="292929"/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Normalization: </a:t>
            </a:r>
          </a:p>
          <a:p>
            <a:pPr algn="l"/>
            <a:r>
              <a:rPr lang="en-US" sz="2000" dirty="0">
                <a:solidFill>
                  <a:srgbClr val="292929"/>
                </a:solidFill>
              </a:rPr>
              <a:t>	- </a:t>
            </a:r>
            <a:r>
              <a:rPr lang="en-US" sz="2000" u="sng" dirty="0">
                <a:solidFill>
                  <a:srgbClr val="292929"/>
                </a:solidFill>
              </a:rPr>
              <a:t>Stemming: </a:t>
            </a:r>
            <a:r>
              <a:rPr lang="en-US" sz="2000" dirty="0"/>
              <a:t>removing inflectional affixes          </a:t>
            </a:r>
            <a:r>
              <a:rPr lang="en-US" sz="2000" u="sng" dirty="0"/>
              <a:t>whales to whale</a:t>
            </a:r>
            <a:endParaRPr lang="en-US" sz="2000" u="sng" dirty="0">
              <a:solidFill>
                <a:srgbClr val="292929"/>
              </a:solidFill>
            </a:endParaRPr>
          </a:p>
          <a:p>
            <a:pPr algn="l"/>
            <a:r>
              <a:rPr lang="en-US" sz="2000" dirty="0">
                <a:solidFill>
                  <a:srgbClr val="292929"/>
                </a:solidFill>
              </a:rPr>
              <a:t>	- </a:t>
            </a:r>
            <a:r>
              <a:rPr lang="en-US" sz="2000" u="sng" dirty="0"/>
              <a:t>Lemmatization: </a:t>
            </a:r>
            <a:r>
              <a:rPr lang="en-US" sz="2000" dirty="0"/>
              <a:t>converting to a base form       </a:t>
            </a:r>
            <a:r>
              <a:rPr lang="en-US" sz="2000" u="sng" dirty="0"/>
              <a:t>geese to goose </a:t>
            </a:r>
            <a:endParaRPr lang="en-US" sz="2000" u="sng" dirty="0">
              <a:solidFill>
                <a:srgbClr val="292929"/>
              </a:solidFill>
            </a:endParaRPr>
          </a:p>
        </p:txBody>
      </p:sp>
      <p:pic>
        <p:nvPicPr>
          <p:cNvPr id="14338" name="Picture 2" descr="Premium Vector | Goose cartoon colored clipart illustration">
            <a:extLst>
              <a:ext uri="{FF2B5EF4-FFF2-40B4-BE49-F238E27FC236}">
                <a16:creationId xmlns:a16="http://schemas.microsoft.com/office/drawing/2014/main" id="{A1039DEB-A58D-4705-BFE4-1E8EC7D6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mmatization">
            <a:extLst>
              <a:ext uri="{FF2B5EF4-FFF2-40B4-BE49-F238E27FC236}">
                <a16:creationId xmlns:a16="http://schemas.microsoft.com/office/drawing/2014/main" id="{CB0E43D7-2E71-5CAC-5DB8-8C46FCC2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01" y="2819400"/>
            <a:ext cx="3146699" cy="9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3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E4517F-8CE2-421F-AEBA-02F9DF354A4F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Before feature extraction…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435D-5E4D-4CFD-A1C6-3F4F3AE7C05F}"/>
              </a:ext>
            </a:extLst>
          </p:cNvPr>
          <p:cNvSpPr txBox="1"/>
          <p:nvPr/>
        </p:nvSpPr>
        <p:spPr>
          <a:xfrm>
            <a:off x="598713" y="2348925"/>
            <a:ext cx="1098368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Lowercase </a:t>
            </a:r>
            <a:r>
              <a:rPr lang="en-US" sz="2000" dirty="0">
                <a:solidFill>
                  <a:srgbClr val="292929"/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Normalization: </a:t>
            </a:r>
          </a:p>
          <a:p>
            <a:pPr algn="l"/>
            <a:r>
              <a:rPr lang="en-US" sz="2000" dirty="0">
                <a:solidFill>
                  <a:srgbClr val="292929"/>
                </a:solidFill>
              </a:rPr>
              <a:t>	- </a:t>
            </a:r>
            <a:r>
              <a:rPr lang="en-US" sz="2000" u="sng" dirty="0">
                <a:solidFill>
                  <a:srgbClr val="292929"/>
                </a:solidFill>
              </a:rPr>
              <a:t>Stemming: </a:t>
            </a:r>
            <a:r>
              <a:rPr lang="en-US" sz="2000" dirty="0"/>
              <a:t>removing inflectional affixes          </a:t>
            </a:r>
            <a:r>
              <a:rPr lang="en-US" sz="2000" u="sng" dirty="0"/>
              <a:t>whales to whale</a:t>
            </a:r>
            <a:endParaRPr lang="en-US" sz="2000" u="sng" dirty="0">
              <a:solidFill>
                <a:srgbClr val="292929"/>
              </a:solidFill>
            </a:endParaRPr>
          </a:p>
          <a:p>
            <a:pPr algn="l"/>
            <a:r>
              <a:rPr lang="en-US" sz="2000" dirty="0">
                <a:solidFill>
                  <a:srgbClr val="292929"/>
                </a:solidFill>
              </a:rPr>
              <a:t>	- </a:t>
            </a:r>
            <a:r>
              <a:rPr lang="en-US" sz="2000" u="sng" dirty="0"/>
              <a:t>Lemmatization: </a:t>
            </a:r>
            <a:r>
              <a:rPr lang="en-US" sz="2000" dirty="0"/>
              <a:t>converting to a base form       </a:t>
            </a:r>
            <a:r>
              <a:rPr lang="en-US" sz="2000" u="sng" dirty="0"/>
              <a:t>geese to goose </a:t>
            </a:r>
            <a:endParaRPr lang="en-US" sz="2000" u="sng" dirty="0">
              <a:solidFill>
                <a:srgbClr val="2929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Tokenization: 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Some languages are written in scripts that do not include whitespace (Chinese, Thai, Vietnamese)</a:t>
            </a:r>
          </a:p>
          <a:p>
            <a:pPr lvl="1"/>
            <a:endParaRPr lang="en-US" sz="2000" i="0" dirty="0">
              <a:solidFill>
                <a:srgbClr val="292929"/>
              </a:solidFill>
              <a:effectLst/>
            </a:endParaRPr>
          </a:p>
          <a:p>
            <a:pPr algn="l"/>
            <a:endParaRPr lang="en-US" i="0" dirty="0">
              <a:solidFill>
                <a:srgbClr val="292929"/>
              </a:solidFill>
              <a:effectLst/>
              <a:latin typeface="source-serif-pro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4338" name="Picture 2" descr="Premium Vector | Goose cartoon colored clipart illustration">
            <a:extLst>
              <a:ext uri="{FF2B5EF4-FFF2-40B4-BE49-F238E27FC236}">
                <a16:creationId xmlns:a16="http://schemas.microsoft.com/office/drawing/2014/main" id="{A1039DEB-A58D-4705-BFE4-1E8EC7D6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344C50-6498-4BAF-A50C-CA251D9D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42"/>
          <a:stretch/>
        </p:blipFill>
        <p:spPr>
          <a:xfrm>
            <a:off x="913719" y="4343400"/>
            <a:ext cx="449103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4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E4517F-8CE2-421F-AEBA-02F9DF354A4F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Before feature extraction…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435D-5E4D-4CFD-A1C6-3F4F3AE7C05F}"/>
              </a:ext>
            </a:extLst>
          </p:cNvPr>
          <p:cNvSpPr txBox="1"/>
          <p:nvPr/>
        </p:nvSpPr>
        <p:spPr>
          <a:xfrm>
            <a:off x="598713" y="2348925"/>
            <a:ext cx="10983687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Lowercase </a:t>
            </a:r>
            <a:r>
              <a:rPr lang="en-US" sz="2000" dirty="0">
                <a:solidFill>
                  <a:srgbClr val="292929"/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Normalization: </a:t>
            </a:r>
          </a:p>
          <a:p>
            <a:pPr algn="l"/>
            <a:r>
              <a:rPr lang="en-US" sz="2000" dirty="0">
                <a:solidFill>
                  <a:srgbClr val="292929"/>
                </a:solidFill>
              </a:rPr>
              <a:t>	- </a:t>
            </a:r>
            <a:r>
              <a:rPr lang="en-US" sz="2000" u="sng" dirty="0">
                <a:solidFill>
                  <a:srgbClr val="292929"/>
                </a:solidFill>
              </a:rPr>
              <a:t>Stemming: </a:t>
            </a:r>
            <a:r>
              <a:rPr lang="en-US" sz="2000" dirty="0"/>
              <a:t>removing inflectional affixes          </a:t>
            </a:r>
            <a:r>
              <a:rPr lang="en-US" sz="2000" u="sng" dirty="0"/>
              <a:t>whales to whale</a:t>
            </a:r>
            <a:endParaRPr lang="en-US" sz="2000" u="sng" dirty="0">
              <a:solidFill>
                <a:srgbClr val="292929"/>
              </a:solidFill>
            </a:endParaRPr>
          </a:p>
          <a:p>
            <a:pPr algn="l"/>
            <a:r>
              <a:rPr lang="en-US" sz="2000" dirty="0">
                <a:solidFill>
                  <a:srgbClr val="292929"/>
                </a:solidFill>
              </a:rPr>
              <a:t>	- </a:t>
            </a:r>
            <a:r>
              <a:rPr lang="en-US" sz="2000" u="sng" dirty="0"/>
              <a:t>Lemmatization: </a:t>
            </a:r>
            <a:r>
              <a:rPr lang="en-US" sz="2000" dirty="0"/>
              <a:t>converting to a base form       </a:t>
            </a:r>
            <a:r>
              <a:rPr lang="en-US" sz="2000" u="sng" dirty="0"/>
              <a:t>geese to goose </a:t>
            </a:r>
            <a:endParaRPr lang="en-US" sz="2000" u="sng" dirty="0">
              <a:solidFill>
                <a:srgbClr val="2929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Tokenization: 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Some languages are written in scripts that do not include whitespace (Chinese, Thai, Vietnamese)</a:t>
            </a:r>
          </a:p>
          <a:p>
            <a:pPr lvl="1"/>
            <a:endParaRPr lang="en-US" sz="2000" i="0" dirty="0">
              <a:solidFill>
                <a:srgbClr val="292929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292929"/>
                </a:solidFill>
                <a:effectLst/>
              </a:rPr>
              <a:t>Remove </a:t>
            </a:r>
            <a:r>
              <a:rPr lang="en-US" sz="2000" b="1" i="0" dirty="0" err="1">
                <a:solidFill>
                  <a:srgbClr val="292929"/>
                </a:solidFill>
                <a:effectLst/>
              </a:rPr>
              <a:t>Stopwords</a:t>
            </a:r>
            <a:r>
              <a:rPr lang="en-US" sz="2000" b="1" i="0" dirty="0">
                <a:solidFill>
                  <a:srgbClr val="292929"/>
                </a:solidFill>
                <a:effectLst/>
              </a:rPr>
              <a:t> and Punctuations </a:t>
            </a:r>
            <a:r>
              <a:rPr lang="en-US" sz="2000" i="0" dirty="0">
                <a:solidFill>
                  <a:srgbClr val="292929"/>
                </a:solidFill>
                <a:effectLst/>
              </a:rPr>
              <a:t>(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“the”, “is” and “and”)</a:t>
            </a:r>
            <a:endParaRPr lang="en-US" sz="2000" i="0" dirty="0">
              <a:solidFill>
                <a:srgbClr val="292929"/>
              </a:solidFill>
              <a:effectLst/>
            </a:endParaRPr>
          </a:p>
          <a:p>
            <a:pPr algn="l"/>
            <a:endParaRPr lang="en-US" i="0" dirty="0">
              <a:solidFill>
                <a:srgbClr val="292929"/>
              </a:solidFill>
              <a:effectLst/>
              <a:latin typeface="source-serif-pro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4338" name="Picture 2" descr="Premium Vector | Goose cartoon colored clipart illustration">
            <a:extLst>
              <a:ext uri="{FF2B5EF4-FFF2-40B4-BE49-F238E27FC236}">
                <a16:creationId xmlns:a16="http://schemas.microsoft.com/office/drawing/2014/main" id="{A1039DEB-A58D-4705-BFE4-1E8EC7D6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344C50-6498-4BAF-A50C-CA251D9D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42"/>
          <a:stretch/>
        </p:blipFill>
        <p:spPr>
          <a:xfrm>
            <a:off x="913719" y="4343400"/>
            <a:ext cx="4491038" cy="914400"/>
          </a:xfrm>
          <a:prstGeom prst="rect">
            <a:avLst/>
          </a:prstGeom>
        </p:spPr>
      </p:pic>
      <p:pic>
        <p:nvPicPr>
          <p:cNvPr id="1026" name="Picture 2" descr="Lemmatization">
            <a:extLst>
              <a:ext uri="{FF2B5EF4-FFF2-40B4-BE49-F238E27FC236}">
                <a16:creationId xmlns:a16="http://schemas.microsoft.com/office/drawing/2014/main" id="{CB0E43D7-2E71-5CAC-5DB8-8C46FCC2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334" y="2819400"/>
            <a:ext cx="3146699" cy="9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08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E4517F-8CE2-421F-AEBA-02F9DF354A4F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Before feature extraction…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435D-5E4D-4CFD-A1C6-3F4F3AE7C05F}"/>
              </a:ext>
            </a:extLst>
          </p:cNvPr>
          <p:cNvSpPr txBox="1"/>
          <p:nvPr/>
        </p:nvSpPr>
        <p:spPr>
          <a:xfrm>
            <a:off x="598713" y="2348925"/>
            <a:ext cx="10983687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Lowercase </a:t>
            </a:r>
            <a:r>
              <a:rPr lang="en-US" sz="2000" dirty="0">
                <a:solidFill>
                  <a:srgbClr val="292929"/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Normalization: </a:t>
            </a:r>
          </a:p>
          <a:p>
            <a:pPr algn="l"/>
            <a:r>
              <a:rPr lang="en-US" sz="2000" dirty="0">
                <a:solidFill>
                  <a:srgbClr val="292929"/>
                </a:solidFill>
              </a:rPr>
              <a:t>	- </a:t>
            </a:r>
            <a:r>
              <a:rPr lang="en-US" sz="2000" u="sng" dirty="0">
                <a:solidFill>
                  <a:srgbClr val="292929"/>
                </a:solidFill>
              </a:rPr>
              <a:t>Stemming: </a:t>
            </a:r>
            <a:r>
              <a:rPr lang="en-US" sz="2000" dirty="0"/>
              <a:t>removing inflectional affixes          </a:t>
            </a:r>
            <a:r>
              <a:rPr lang="en-US" sz="2000" u="sng" dirty="0"/>
              <a:t>whales to whale</a:t>
            </a:r>
            <a:endParaRPr lang="en-US" sz="2000" u="sng" dirty="0">
              <a:solidFill>
                <a:srgbClr val="292929"/>
              </a:solidFill>
            </a:endParaRPr>
          </a:p>
          <a:p>
            <a:pPr algn="l"/>
            <a:r>
              <a:rPr lang="en-US" sz="2000" dirty="0">
                <a:solidFill>
                  <a:srgbClr val="292929"/>
                </a:solidFill>
              </a:rPr>
              <a:t>	- </a:t>
            </a:r>
            <a:r>
              <a:rPr lang="en-US" sz="2000" u="sng" dirty="0"/>
              <a:t>Lemmatization: </a:t>
            </a:r>
            <a:r>
              <a:rPr lang="en-US" sz="2000" dirty="0"/>
              <a:t>converting to a base form       </a:t>
            </a:r>
            <a:r>
              <a:rPr lang="en-US" sz="2000" u="sng" dirty="0"/>
              <a:t>geese to goose </a:t>
            </a:r>
            <a:endParaRPr lang="en-US" sz="2000" u="sng" dirty="0">
              <a:solidFill>
                <a:srgbClr val="2929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Tokenization: 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Some languages are written in scripts that do not include whitespace (Chinese, Thai, Vietnamese)</a:t>
            </a:r>
          </a:p>
          <a:p>
            <a:pPr lvl="1"/>
            <a:endParaRPr lang="en-US" sz="2000" i="0" dirty="0">
              <a:solidFill>
                <a:srgbClr val="292929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292929"/>
                </a:solidFill>
                <a:effectLst/>
              </a:rPr>
              <a:t>Remove </a:t>
            </a:r>
            <a:r>
              <a:rPr lang="en-US" sz="2000" b="1" i="0" dirty="0" err="1">
                <a:solidFill>
                  <a:srgbClr val="292929"/>
                </a:solidFill>
                <a:effectLst/>
              </a:rPr>
              <a:t>Stopwords</a:t>
            </a:r>
            <a:r>
              <a:rPr lang="en-US" sz="2000" b="1" i="0" dirty="0">
                <a:solidFill>
                  <a:srgbClr val="292929"/>
                </a:solidFill>
                <a:effectLst/>
              </a:rPr>
              <a:t> and Punctuations </a:t>
            </a:r>
            <a:r>
              <a:rPr lang="en-US" sz="2000" i="0" dirty="0">
                <a:solidFill>
                  <a:srgbClr val="292929"/>
                </a:solidFill>
                <a:effectLst/>
              </a:rPr>
              <a:t>(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“the”, “is” and “and”)</a:t>
            </a:r>
            <a:endParaRPr lang="en-US" sz="2000" i="0" dirty="0">
              <a:solidFill>
                <a:srgbClr val="292929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92929"/>
                </a:solidFill>
              </a:rPr>
              <a:t>Vocabulary size limitation</a:t>
            </a:r>
          </a:p>
          <a:p>
            <a:pPr algn="l"/>
            <a:endParaRPr lang="en-US" i="0" dirty="0">
              <a:solidFill>
                <a:srgbClr val="292929"/>
              </a:solidFill>
              <a:effectLst/>
              <a:latin typeface="source-serif-pro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4338" name="Picture 2" descr="Premium Vector | Goose cartoon colored clipart illustration">
            <a:extLst>
              <a:ext uri="{FF2B5EF4-FFF2-40B4-BE49-F238E27FC236}">
                <a16:creationId xmlns:a16="http://schemas.microsoft.com/office/drawing/2014/main" id="{A1039DEB-A58D-4705-BFE4-1E8EC7D6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344C50-6498-4BAF-A50C-CA251D9D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42"/>
          <a:stretch/>
        </p:blipFill>
        <p:spPr>
          <a:xfrm>
            <a:off x="913719" y="4343400"/>
            <a:ext cx="4491038" cy="914400"/>
          </a:xfrm>
          <a:prstGeom prst="rect">
            <a:avLst/>
          </a:prstGeom>
        </p:spPr>
      </p:pic>
      <p:pic>
        <p:nvPicPr>
          <p:cNvPr id="1026" name="Picture 2" descr="Lemmatization">
            <a:extLst>
              <a:ext uri="{FF2B5EF4-FFF2-40B4-BE49-F238E27FC236}">
                <a16:creationId xmlns:a16="http://schemas.microsoft.com/office/drawing/2014/main" id="{CB0E43D7-2E71-5CAC-5DB8-8C46FCC2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334" y="2819400"/>
            <a:ext cx="3146699" cy="9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75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E4517F-8CE2-421F-AEBA-02F9DF354A4F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Before feature extraction…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2A6BD1-3DC5-803A-EB77-1E282442C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116395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F1D6E31-F01F-2D1F-A7EE-24A106EAEC8B}"/>
              </a:ext>
            </a:extLst>
          </p:cNvPr>
          <p:cNvSpPr/>
          <p:nvPr/>
        </p:nvSpPr>
        <p:spPr>
          <a:xfrm>
            <a:off x="9906000" y="3352800"/>
            <a:ext cx="1752600" cy="1828800"/>
          </a:xfrm>
          <a:prstGeom prst="ellipse">
            <a:avLst/>
          </a:prstGeom>
          <a:solidFill>
            <a:srgbClr val="BD4F5C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72312F-88FB-2B12-FA0E-A7979926097E}"/>
              </a:ext>
            </a:extLst>
          </p:cNvPr>
          <p:cNvCxnSpPr>
            <a:cxnSpLocks/>
          </p:cNvCxnSpPr>
          <p:nvPr/>
        </p:nvCxnSpPr>
        <p:spPr>
          <a:xfrm flipH="1" flipV="1">
            <a:off x="9906000" y="2590800"/>
            <a:ext cx="701795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892303-6337-A131-73FD-E9C069E3162D}"/>
              </a:ext>
            </a:extLst>
          </p:cNvPr>
          <p:cNvSpPr txBox="1"/>
          <p:nvPr/>
        </p:nvSpPr>
        <p:spPr>
          <a:xfrm>
            <a:off x="7908634" y="1945341"/>
            <a:ext cx="3734555" cy="671138"/>
          </a:xfrm>
          <a:custGeom>
            <a:avLst/>
            <a:gdLst>
              <a:gd name="connsiteX0" fmla="*/ 0 w 3734555"/>
              <a:gd name="connsiteY0" fmla="*/ 0 h 671138"/>
              <a:gd name="connsiteX1" fmla="*/ 585080 w 3734555"/>
              <a:gd name="connsiteY1" fmla="*/ 0 h 671138"/>
              <a:gd name="connsiteX2" fmla="*/ 1244852 w 3734555"/>
              <a:gd name="connsiteY2" fmla="*/ 0 h 671138"/>
              <a:gd name="connsiteX3" fmla="*/ 1904623 w 3734555"/>
              <a:gd name="connsiteY3" fmla="*/ 0 h 671138"/>
              <a:gd name="connsiteX4" fmla="*/ 2489703 w 3734555"/>
              <a:gd name="connsiteY4" fmla="*/ 0 h 671138"/>
              <a:gd name="connsiteX5" fmla="*/ 3149475 w 3734555"/>
              <a:gd name="connsiteY5" fmla="*/ 0 h 671138"/>
              <a:gd name="connsiteX6" fmla="*/ 3734555 w 3734555"/>
              <a:gd name="connsiteY6" fmla="*/ 0 h 671138"/>
              <a:gd name="connsiteX7" fmla="*/ 3734555 w 3734555"/>
              <a:gd name="connsiteY7" fmla="*/ 671138 h 671138"/>
              <a:gd name="connsiteX8" fmla="*/ 3112129 w 3734555"/>
              <a:gd name="connsiteY8" fmla="*/ 671138 h 671138"/>
              <a:gd name="connsiteX9" fmla="*/ 2601740 w 3734555"/>
              <a:gd name="connsiteY9" fmla="*/ 671138 h 671138"/>
              <a:gd name="connsiteX10" fmla="*/ 2054005 w 3734555"/>
              <a:gd name="connsiteY10" fmla="*/ 671138 h 671138"/>
              <a:gd name="connsiteX11" fmla="*/ 1394234 w 3734555"/>
              <a:gd name="connsiteY11" fmla="*/ 671138 h 671138"/>
              <a:gd name="connsiteX12" fmla="*/ 883845 w 3734555"/>
              <a:gd name="connsiteY12" fmla="*/ 671138 h 671138"/>
              <a:gd name="connsiteX13" fmla="*/ 0 w 3734555"/>
              <a:gd name="connsiteY13" fmla="*/ 671138 h 671138"/>
              <a:gd name="connsiteX14" fmla="*/ 0 w 3734555"/>
              <a:gd name="connsiteY14" fmla="*/ 0 h 67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34555" h="671138" extrusionOk="0">
                <a:moveTo>
                  <a:pt x="0" y="0"/>
                </a:moveTo>
                <a:cubicBezTo>
                  <a:pt x="156630" y="27908"/>
                  <a:pt x="317477" y="-3734"/>
                  <a:pt x="585080" y="0"/>
                </a:cubicBezTo>
                <a:cubicBezTo>
                  <a:pt x="852683" y="3734"/>
                  <a:pt x="1041899" y="-3620"/>
                  <a:pt x="1244852" y="0"/>
                </a:cubicBezTo>
                <a:cubicBezTo>
                  <a:pt x="1447805" y="3620"/>
                  <a:pt x="1703152" y="544"/>
                  <a:pt x="1904623" y="0"/>
                </a:cubicBezTo>
                <a:cubicBezTo>
                  <a:pt x="2106094" y="-544"/>
                  <a:pt x="2240790" y="-11473"/>
                  <a:pt x="2489703" y="0"/>
                </a:cubicBezTo>
                <a:cubicBezTo>
                  <a:pt x="2738616" y="11473"/>
                  <a:pt x="2945092" y="17503"/>
                  <a:pt x="3149475" y="0"/>
                </a:cubicBezTo>
                <a:cubicBezTo>
                  <a:pt x="3353858" y="-17503"/>
                  <a:pt x="3559068" y="-27653"/>
                  <a:pt x="3734555" y="0"/>
                </a:cubicBezTo>
                <a:cubicBezTo>
                  <a:pt x="3729465" y="323345"/>
                  <a:pt x="3732787" y="497114"/>
                  <a:pt x="3734555" y="671138"/>
                </a:cubicBezTo>
                <a:cubicBezTo>
                  <a:pt x="3553006" y="647735"/>
                  <a:pt x="3330610" y="681329"/>
                  <a:pt x="3112129" y="671138"/>
                </a:cubicBezTo>
                <a:cubicBezTo>
                  <a:pt x="2893648" y="660947"/>
                  <a:pt x="2715868" y="657210"/>
                  <a:pt x="2601740" y="671138"/>
                </a:cubicBezTo>
                <a:cubicBezTo>
                  <a:pt x="2487612" y="685066"/>
                  <a:pt x="2290183" y="693636"/>
                  <a:pt x="2054005" y="671138"/>
                </a:cubicBezTo>
                <a:cubicBezTo>
                  <a:pt x="1817827" y="648640"/>
                  <a:pt x="1536329" y="640190"/>
                  <a:pt x="1394234" y="671138"/>
                </a:cubicBezTo>
                <a:cubicBezTo>
                  <a:pt x="1252139" y="702086"/>
                  <a:pt x="1100896" y="687379"/>
                  <a:pt x="883845" y="671138"/>
                </a:cubicBezTo>
                <a:cubicBezTo>
                  <a:pt x="666794" y="654897"/>
                  <a:pt x="385747" y="675942"/>
                  <a:pt x="0" y="671138"/>
                </a:cubicBezTo>
                <a:cubicBezTo>
                  <a:pt x="6388" y="380661"/>
                  <a:pt x="-26693" y="304693"/>
                  <a:pt x="0" y="0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0517521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to convert words to numerical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2581934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&quot;DEEP DIVE&quot; OF NATURAL LANGUAGE PROCESSING - 2 - Swiss Data Science  Center">
            <a:extLst>
              <a:ext uri="{FF2B5EF4-FFF2-40B4-BE49-F238E27FC236}">
                <a16:creationId xmlns:a16="http://schemas.microsoft.com/office/drawing/2014/main" id="{569A4CAB-9DEF-43BB-B169-1522CD2A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9525000" cy="37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11E4A2B3-3124-41DA-A13F-006244FE51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932" y="990600"/>
            <a:ext cx="4719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NLP timeline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885132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pic>
        <p:nvPicPr>
          <p:cNvPr id="6146" name="Picture 2" descr="N-Grams Definition | DeepAI">
            <a:extLst>
              <a:ext uri="{FF2B5EF4-FFF2-40B4-BE49-F238E27FC236}">
                <a16:creationId xmlns:a16="http://schemas.microsoft.com/office/drawing/2014/main" id="{C32CB1C0-904A-42B2-B348-38957D1E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76" y="2819400"/>
            <a:ext cx="5254236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itHub - mmz33/N-Gram-Language-Model: Language modeling based on ngrams  models and smoothing techniques">
            <a:extLst>
              <a:ext uri="{FF2B5EF4-FFF2-40B4-BE49-F238E27FC236}">
                <a16:creationId xmlns:a16="http://schemas.microsoft.com/office/drawing/2014/main" id="{A2BFD879-25C2-4299-9B71-8787E0E0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819400"/>
            <a:ext cx="4419600" cy="215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06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CE176-C66B-40F0-91F6-7A322125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022" y="2433276"/>
            <a:ext cx="4193178" cy="687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F27507-2109-4126-B252-5232EBE00B86}"/>
              </a:ext>
            </a:extLst>
          </p:cNvPr>
          <p:cNvSpPr txBox="1"/>
          <p:nvPr/>
        </p:nvSpPr>
        <p:spPr>
          <a:xfrm>
            <a:off x="3200400" y="501428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Thank 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5D1ED-0BEC-4A21-A250-23E0DF9FA69E}"/>
              </a:ext>
            </a:extLst>
          </p:cNvPr>
          <p:cNvSpPr txBox="1"/>
          <p:nvPr/>
        </p:nvSpPr>
        <p:spPr>
          <a:xfrm>
            <a:off x="457200" y="2438400"/>
            <a:ext cx="4997300" cy="198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b="1" i="0" dirty="0">
                <a:solidFill>
                  <a:srgbClr val="373737"/>
                </a:solidFill>
                <a:effectLst/>
                <a:latin typeface="+mj-lt"/>
              </a:rPr>
              <a:t>Corpus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thank you.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bye as he walked through the door.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went to San Diego.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San Diego has nice weather.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It is raining in San Francisco</a:t>
            </a:r>
          </a:p>
        </p:txBody>
      </p:sp>
    </p:spTree>
    <p:extLst>
      <p:ext uri="{BB962C8B-B14F-4D97-AF65-F5344CB8AC3E}">
        <p14:creationId xmlns:p14="http://schemas.microsoft.com/office/powerpoint/2010/main" val="437737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CE176-C66B-40F0-91F6-7A322125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022" y="2433276"/>
            <a:ext cx="4193178" cy="687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BEC50-EFC4-484F-9110-657522CB9785}"/>
              </a:ext>
            </a:extLst>
          </p:cNvPr>
          <p:cNvSpPr txBox="1"/>
          <p:nvPr/>
        </p:nvSpPr>
        <p:spPr>
          <a:xfrm>
            <a:off x="6331889" y="3578036"/>
            <a:ext cx="198575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P (you | thank) =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6EA777-E1E4-414B-A377-8FC186D88C27}"/>
              </a:ext>
            </a:extLst>
          </p:cNvPr>
          <p:cNvCxnSpPr/>
          <p:nvPr/>
        </p:nvCxnSpPr>
        <p:spPr>
          <a:xfrm>
            <a:off x="8464120" y="3779985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23CF3D-82E8-4FB0-9A6E-F25E82001ECE}"/>
              </a:ext>
            </a:extLst>
          </p:cNvPr>
          <p:cNvSpPr txBox="1"/>
          <p:nvPr/>
        </p:nvSpPr>
        <p:spPr>
          <a:xfrm>
            <a:off x="8153400" y="3410653"/>
            <a:ext cx="2590800" cy="36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 Nr. </a:t>
            </a:r>
            <a:r>
              <a:rPr lang="en-US" dirty="0">
                <a:solidFill>
                  <a:srgbClr val="373737"/>
                </a:solidFill>
                <a:latin typeface="Tahoma" panose="020B0604030504040204" pitchFamily="34" charset="0"/>
              </a:rPr>
              <a:t>“Thank you” occurs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6B3C9-115B-4E59-85C2-D00146FB49FA}"/>
              </a:ext>
            </a:extLst>
          </p:cNvPr>
          <p:cNvSpPr txBox="1"/>
          <p:nvPr/>
        </p:nvSpPr>
        <p:spPr>
          <a:xfrm>
            <a:off x="8439878" y="3823394"/>
            <a:ext cx="2264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 Nr. </a:t>
            </a:r>
            <a:r>
              <a:rPr lang="en-US" dirty="0">
                <a:solidFill>
                  <a:srgbClr val="373737"/>
                </a:solidFill>
                <a:latin typeface="Tahoma" panose="020B0604030504040204" pitchFamily="34" charset="0"/>
              </a:rPr>
              <a:t>“Thank” occurs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F27507-2109-4126-B252-5232EBE00B86}"/>
              </a:ext>
            </a:extLst>
          </p:cNvPr>
          <p:cNvSpPr txBox="1"/>
          <p:nvPr/>
        </p:nvSpPr>
        <p:spPr>
          <a:xfrm>
            <a:off x="3200400" y="501428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Thank 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5D1ED-0BEC-4A21-A250-23E0DF9FA69E}"/>
              </a:ext>
            </a:extLst>
          </p:cNvPr>
          <p:cNvSpPr txBox="1"/>
          <p:nvPr/>
        </p:nvSpPr>
        <p:spPr>
          <a:xfrm>
            <a:off x="457200" y="2438400"/>
            <a:ext cx="4997300" cy="198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b="1" i="0" dirty="0">
                <a:solidFill>
                  <a:srgbClr val="373737"/>
                </a:solidFill>
                <a:effectLst/>
                <a:latin typeface="+mj-lt"/>
              </a:rPr>
              <a:t>Corpus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thank you.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bye as he walked through the door.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went to San Diego.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San Diego has nice weather.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It is raining in San Francisco</a:t>
            </a:r>
          </a:p>
        </p:txBody>
      </p:sp>
    </p:spTree>
    <p:extLst>
      <p:ext uri="{BB962C8B-B14F-4D97-AF65-F5344CB8AC3E}">
        <p14:creationId xmlns:p14="http://schemas.microsoft.com/office/powerpoint/2010/main" val="3842899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CE176-C66B-40F0-91F6-7A322125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022" y="2433276"/>
            <a:ext cx="4193178" cy="687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BEC50-EFC4-484F-9110-657522CB9785}"/>
              </a:ext>
            </a:extLst>
          </p:cNvPr>
          <p:cNvSpPr txBox="1"/>
          <p:nvPr/>
        </p:nvSpPr>
        <p:spPr>
          <a:xfrm>
            <a:off x="6331889" y="3578036"/>
            <a:ext cx="198575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P (you | thank) =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6EA777-E1E4-414B-A377-8FC186D88C27}"/>
              </a:ext>
            </a:extLst>
          </p:cNvPr>
          <p:cNvCxnSpPr/>
          <p:nvPr/>
        </p:nvCxnSpPr>
        <p:spPr>
          <a:xfrm>
            <a:off x="8464120" y="3779985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23CF3D-82E8-4FB0-9A6E-F25E82001ECE}"/>
              </a:ext>
            </a:extLst>
          </p:cNvPr>
          <p:cNvSpPr txBox="1"/>
          <p:nvPr/>
        </p:nvSpPr>
        <p:spPr>
          <a:xfrm>
            <a:off x="8153400" y="3410653"/>
            <a:ext cx="2590800" cy="36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 Nr. </a:t>
            </a:r>
            <a:r>
              <a:rPr lang="en-US" dirty="0">
                <a:solidFill>
                  <a:srgbClr val="373737"/>
                </a:solidFill>
                <a:latin typeface="Tahoma" panose="020B0604030504040204" pitchFamily="34" charset="0"/>
              </a:rPr>
              <a:t>“Thank you” occurs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6B3C9-115B-4E59-85C2-D00146FB49FA}"/>
              </a:ext>
            </a:extLst>
          </p:cNvPr>
          <p:cNvSpPr txBox="1"/>
          <p:nvPr/>
        </p:nvSpPr>
        <p:spPr>
          <a:xfrm>
            <a:off x="8439878" y="3823394"/>
            <a:ext cx="2264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 Nr. </a:t>
            </a:r>
            <a:r>
              <a:rPr lang="en-US" dirty="0">
                <a:solidFill>
                  <a:srgbClr val="373737"/>
                </a:solidFill>
                <a:latin typeface="Tahoma" panose="020B0604030504040204" pitchFamily="34" charset="0"/>
              </a:rPr>
              <a:t>“Thank” occurs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0E7294-ECC5-43FE-8B13-4D266CC8E17A}"/>
              </a:ext>
            </a:extLst>
          </p:cNvPr>
          <p:cNvSpPr txBox="1"/>
          <p:nvPr/>
        </p:nvSpPr>
        <p:spPr>
          <a:xfrm>
            <a:off x="10668000" y="3578036"/>
            <a:ext cx="953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=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F27507-2109-4126-B252-5232EBE00B86}"/>
              </a:ext>
            </a:extLst>
          </p:cNvPr>
          <p:cNvSpPr txBox="1"/>
          <p:nvPr/>
        </p:nvSpPr>
        <p:spPr>
          <a:xfrm>
            <a:off x="3200400" y="501428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Thank 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5D1ED-0BEC-4A21-A250-23E0DF9FA69E}"/>
              </a:ext>
            </a:extLst>
          </p:cNvPr>
          <p:cNvSpPr txBox="1"/>
          <p:nvPr/>
        </p:nvSpPr>
        <p:spPr>
          <a:xfrm>
            <a:off x="457200" y="2438400"/>
            <a:ext cx="4997300" cy="198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b="1" i="0" dirty="0">
                <a:solidFill>
                  <a:srgbClr val="373737"/>
                </a:solidFill>
                <a:effectLst/>
                <a:latin typeface="+mj-lt"/>
              </a:rPr>
              <a:t>Corpus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</a:t>
            </a:r>
            <a:r>
              <a:rPr lang="en-US" sz="2000" b="0" i="0" dirty="0">
                <a:solidFill>
                  <a:srgbClr val="373737"/>
                </a:solidFill>
                <a:effectLst/>
                <a:highlight>
                  <a:srgbClr val="FFFF00"/>
                </a:highlight>
                <a:latin typeface="+mj-lt"/>
              </a:rPr>
              <a:t>thank you</a:t>
            </a: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bye as he walked through the door.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went to San Diego.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San Diego has nice weather.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It is raining in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37658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932" y="968755"/>
            <a:ext cx="5907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Communication With Machines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104" y="2310383"/>
            <a:ext cx="4114800" cy="29413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7532" y="2310383"/>
            <a:ext cx="4008120" cy="2941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80" y="2310383"/>
            <a:ext cx="2895600" cy="29413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63912" y="5436108"/>
            <a:ext cx="10928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andara"/>
                <a:cs typeface="Candara"/>
              </a:rPr>
              <a:t>~</a:t>
            </a:r>
            <a:r>
              <a:rPr sz="2600" spc="-5" dirty="0">
                <a:latin typeface="Candara"/>
                <a:cs typeface="Candara"/>
              </a:rPr>
              <a:t>50</a:t>
            </a:r>
            <a:r>
              <a:rPr sz="2600" spc="-10" dirty="0">
                <a:latin typeface="Candara"/>
                <a:cs typeface="Candara"/>
              </a:rPr>
              <a:t>-</a:t>
            </a:r>
            <a:r>
              <a:rPr sz="2600" spc="-5" dirty="0">
                <a:latin typeface="Candara"/>
                <a:cs typeface="Candara"/>
              </a:rPr>
              <a:t>70</a:t>
            </a:r>
            <a:r>
              <a:rPr sz="2600" dirty="0">
                <a:latin typeface="Candara"/>
                <a:cs typeface="Candara"/>
              </a:rPr>
              <a:t>s</a:t>
            </a:r>
            <a:endParaRPr sz="2600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16502" y="6076677"/>
            <a:ext cx="14033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3</a:t>
            </a:fld>
            <a:endParaRPr sz="9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96405" y="5436108"/>
            <a:ext cx="6921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andara"/>
                <a:cs typeface="Candara"/>
              </a:rPr>
              <a:t>~</a:t>
            </a:r>
            <a:r>
              <a:rPr sz="2600" spc="-10" dirty="0">
                <a:latin typeface="Candara"/>
                <a:cs typeface="Candara"/>
              </a:rPr>
              <a:t>8</a:t>
            </a:r>
            <a:r>
              <a:rPr sz="2600" spc="-5" dirty="0">
                <a:latin typeface="Candara"/>
                <a:cs typeface="Candara"/>
              </a:rPr>
              <a:t>0</a:t>
            </a:r>
            <a:r>
              <a:rPr sz="2600" dirty="0">
                <a:latin typeface="Candara"/>
                <a:cs typeface="Candara"/>
              </a:rPr>
              <a:t>s</a:t>
            </a:r>
            <a:endParaRPr sz="26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52054" y="5436108"/>
            <a:ext cx="8248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andara"/>
                <a:cs typeface="Candara"/>
              </a:rPr>
              <a:t>t</a:t>
            </a:r>
            <a:r>
              <a:rPr sz="2600" spc="-5" dirty="0">
                <a:latin typeface="Candara"/>
                <a:cs typeface="Candara"/>
              </a:rPr>
              <a:t>o</a:t>
            </a:r>
            <a:r>
              <a:rPr sz="2600" spc="-10" dirty="0">
                <a:latin typeface="Candara"/>
                <a:cs typeface="Candara"/>
              </a:rPr>
              <a:t>d</a:t>
            </a:r>
            <a:r>
              <a:rPr sz="2600" spc="-5" dirty="0">
                <a:latin typeface="Candara"/>
                <a:cs typeface="Candara"/>
              </a:rPr>
              <a:t>a</a:t>
            </a:r>
            <a:r>
              <a:rPr sz="2600" dirty="0">
                <a:latin typeface="Candara"/>
                <a:cs typeface="Candara"/>
              </a:rPr>
              <a:t>y</a:t>
            </a:r>
            <a:endParaRPr sz="26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8FD17-0FB9-492F-8297-D17A372824BF}"/>
              </a:ext>
            </a:extLst>
          </p:cNvPr>
          <p:cNvSpPr txBox="1"/>
          <p:nvPr/>
        </p:nvSpPr>
        <p:spPr>
          <a:xfrm>
            <a:off x="457200" y="2438400"/>
            <a:ext cx="60938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b="1" i="0" dirty="0">
                <a:solidFill>
                  <a:srgbClr val="373737"/>
                </a:solidFill>
                <a:effectLst/>
                <a:latin typeface="+mj-lt"/>
              </a:rPr>
              <a:t>Corpus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</a:t>
            </a:r>
            <a:r>
              <a:rPr lang="en-US" sz="2000" b="0" i="0" dirty="0">
                <a:solidFill>
                  <a:srgbClr val="373737"/>
                </a:solidFill>
                <a:effectLst/>
                <a:highlight>
                  <a:srgbClr val="FFFF00"/>
                </a:highlight>
                <a:latin typeface="+mj-lt"/>
              </a:rPr>
              <a:t>thank you</a:t>
            </a: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bye as he walked through the door.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went to San Diego.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San Diego has nice weather.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It is raining in San Francisco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CE176-C66B-40F0-91F6-7A322125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022" y="2433276"/>
            <a:ext cx="4193178" cy="687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C392D7-61A8-47DE-820E-7BDD9446DB05}"/>
              </a:ext>
            </a:extLst>
          </p:cNvPr>
          <p:cNvSpPr txBox="1"/>
          <p:nvPr/>
        </p:nvSpPr>
        <p:spPr>
          <a:xfrm>
            <a:off x="3200400" y="501428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Thank ….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25C0F2-616F-49DA-B6E5-F226D8267E6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419600" y="5214338"/>
            <a:ext cx="171236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6E13DE-5EA1-492E-8AE4-B660E503334E}"/>
              </a:ext>
            </a:extLst>
          </p:cNvPr>
          <p:cNvSpPr txBox="1"/>
          <p:nvPr/>
        </p:nvSpPr>
        <p:spPr>
          <a:xfrm>
            <a:off x="6131960" y="5014283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21393-7918-7DC7-2106-64A5C0AB4A72}"/>
              </a:ext>
            </a:extLst>
          </p:cNvPr>
          <p:cNvSpPr txBox="1"/>
          <p:nvPr/>
        </p:nvSpPr>
        <p:spPr>
          <a:xfrm>
            <a:off x="6331889" y="3578036"/>
            <a:ext cx="198575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P (you | thank) =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1FCECA-40CE-AD61-477F-2650FA6627F2}"/>
              </a:ext>
            </a:extLst>
          </p:cNvPr>
          <p:cNvCxnSpPr/>
          <p:nvPr/>
        </p:nvCxnSpPr>
        <p:spPr>
          <a:xfrm>
            <a:off x="8464120" y="3779985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3B5084-7D03-11F6-9FA5-91CD43C7A555}"/>
              </a:ext>
            </a:extLst>
          </p:cNvPr>
          <p:cNvSpPr txBox="1"/>
          <p:nvPr/>
        </p:nvSpPr>
        <p:spPr>
          <a:xfrm>
            <a:off x="8153400" y="3410653"/>
            <a:ext cx="2590800" cy="36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 Nr. </a:t>
            </a:r>
            <a:r>
              <a:rPr lang="en-US" dirty="0">
                <a:solidFill>
                  <a:srgbClr val="373737"/>
                </a:solidFill>
                <a:latin typeface="Tahoma" panose="020B0604030504040204" pitchFamily="34" charset="0"/>
              </a:rPr>
              <a:t>“Thank you” occurs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C3DD3-B0A6-3B21-F069-503A0216A484}"/>
              </a:ext>
            </a:extLst>
          </p:cNvPr>
          <p:cNvSpPr txBox="1"/>
          <p:nvPr/>
        </p:nvSpPr>
        <p:spPr>
          <a:xfrm>
            <a:off x="8439878" y="3823394"/>
            <a:ext cx="2264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 Nr. </a:t>
            </a:r>
            <a:r>
              <a:rPr lang="en-US" dirty="0">
                <a:solidFill>
                  <a:srgbClr val="373737"/>
                </a:solidFill>
                <a:latin typeface="Tahoma" panose="020B0604030504040204" pitchFamily="34" charset="0"/>
              </a:rPr>
              <a:t>“Thank” occurs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2DFC5-A883-0A5A-128B-59461B316E99}"/>
              </a:ext>
            </a:extLst>
          </p:cNvPr>
          <p:cNvSpPr txBox="1"/>
          <p:nvPr/>
        </p:nvSpPr>
        <p:spPr>
          <a:xfrm>
            <a:off x="10668000" y="3578036"/>
            <a:ext cx="953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3737"/>
                </a:solidFill>
                <a:effectLst/>
                <a:latin typeface="Tahoma" panose="020B0604030504040204" pitchFamily="34" charset="0"/>
              </a:rPr>
              <a:t>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2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8FD17-0FB9-492F-8297-D17A372824BF}"/>
              </a:ext>
            </a:extLst>
          </p:cNvPr>
          <p:cNvSpPr txBox="1"/>
          <p:nvPr/>
        </p:nvSpPr>
        <p:spPr>
          <a:xfrm>
            <a:off x="457200" y="2438400"/>
            <a:ext cx="60938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b="1" i="0" dirty="0">
                <a:solidFill>
                  <a:srgbClr val="373737"/>
                </a:solidFill>
                <a:effectLst/>
                <a:latin typeface="+mj-lt"/>
              </a:rPr>
              <a:t>Corpus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thank you.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said bye as he walked through the door.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He went to San Diego.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San Diego has nice weather.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It is raining in San Francisco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CE176-C66B-40F0-91F6-7A322125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022" y="2433276"/>
            <a:ext cx="4193178" cy="687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BEC50-EFC4-484F-9110-657522CB9785}"/>
              </a:ext>
            </a:extLst>
          </p:cNvPr>
          <p:cNvSpPr txBox="1"/>
          <p:nvPr/>
        </p:nvSpPr>
        <p:spPr>
          <a:xfrm>
            <a:off x="6331889" y="3578036"/>
            <a:ext cx="1985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P (you | thank) =</a:t>
            </a: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6EA777-E1E4-414B-A377-8FC186D88C27}"/>
              </a:ext>
            </a:extLst>
          </p:cNvPr>
          <p:cNvCxnSpPr/>
          <p:nvPr/>
        </p:nvCxnSpPr>
        <p:spPr>
          <a:xfrm>
            <a:off x="8464120" y="3779985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23CF3D-82E8-4FB0-9A6E-F25E82001ECE}"/>
              </a:ext>
            </a:extLst>
          </p:cNvPr>
          <p:cNvSpPr txBox="1"/>
          <p:nvPr/>
        </p:nvSpPr>
        <p:spPr>
          <a:xfrm>
            <a:off x="8153400" y="3410653"/>
            <a:ext cx="289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 Nr. </a:t>
            </a:r>
            <a:r>
              <a:rPr lang="en-US" sz="2000" dirty="0">
                <a:solidFill>
                  <a:srgbClr val="373737"/>
                </a:solidFill>
                <a:latin typeface="+mj-lt"/>
              </a:rPr>
              <a:t>“Thank you” occurs</a:t>
            </a:r>
            <a:endParaRPr lang="en-US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6B3C9-115B-4E59-85C2-D00146FB49FA}"/>
              </a:ext>
            </a:extLst>
          </p:cNvPr>
          <p:cNvSpPr txBox="1"/>
          <p:nvPr/>
        </p:nvSpPr>
        <p:spPr>
          <a:xfrm>
            <a:off x="8439878" y="3823394"/>
            <a:ext cx="2264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 Nr. </a:t>
            </a:r>
            <a:r>
              <a:rPr lang="en-US" sz="2000" dirty="0">
                <a:solidFill>
                  <a:srgbClr val="373737"/>
                </a:solidFill>
                <a:latin typeface="+mj-lt"/>
              </a:rPr>
              <a:t>“Thank” occurs</a:t>
            </a:r>
            <a:endParaRPr lang="en-US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0E7294-ECC5-43FE-8B13-4D266CC8E17A}"/>
              </a:ext>
            </a:extLst>
          </p:cNvPr>
          <p:cNvSpPr txBox="1"/>
          <p:nvPr/>
        </p:nvSpPr>
        <p:spPr>
          <a:xfrm>
            <a:off x="10668000" y="3578036"/>
            <a:ext cx="953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73737"/>
                </a:solidFill>
                <a:effectLst/>
                <a:latin typeface="+mj-lt"/>
              </a:rPr>
              <a:t>= 1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392D7-61A8-47DE-820E-7BDD9446DB05}"/>
              </a:ext>
            </a:extLst>
          </p:cNvPr>
          <p:cNvSpPr txBox="1"/>
          <p:nvPr/>
        </p:nvSpPr>
        <p:spPr>
          <a:xfrm>
            <a:off x="3200400" y="501428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Thank ….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25C0F2-616F-49DA-B6E5-F226D8267E6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419600" y="5214338"/>
            <a:ext cx="171236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6E13DE-5EA1-492E-8AE4-B660E503334E}"/>
              </a:ext>
            </a:extLst>
          </p:cNvPr>
          <p:cNvSpPr txBox="1"/>
          <p:nvPr/>
        </p:nvSpPr>
        <p:spPr>
          <a:xfrm>
            <a:off x="6131960" y="5014283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2AF203-ED63-479F-8013-BF9904370A63}"/>
              </a:ext>
            </a:extLst>
          </p:cNvPr>
          <p:cNvSpPr txBox="1"/>
          <p:nvPr/>
        </p:nvSpPr>
        <p:spPr>
          <a:xfrm>
            <a:off x="2079158" y="5728118"/>
            <a:ext cx="813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Some issues:  </a:t>
            </a:r>
            <a:r>
              <a:rPr lang="en-US" sz="2000" dirty="0"/>
              <a:t>Sparsity and unseen words</a:t>
            </a:r>
          </a:p>
          <a:p>
            <a:r>
              <a:rPr lang="en-US" sz="2000" dirty="0"/>
              <a:t>	          Larger n-grams are more accurate but more expensive as well</a:t>
            </a:r>
          </a:p>
        </p:txBody>
      </p:sp>
    </p:spTree>
    <p:extLst>
      <p:ext uri="{BB962C8B-B14F-4D97-AF65-F5344CB8AC3E}">
        <p14:creationId xmlns:p14="http://schemas.microsoft.com/office/powerpoint/2010/main" val="537766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BAG OF WORDS</a:t>
            </a:r>
          </a:p>
        </p:txBody>
      </p:sp>
      <p:pic>
        <p:nvPicPr>
          <p:cNvPr id="7170" name="Picture 2" descr="Bag of Words | Kaggle">
            <a:extLst>
              <a:ext uri="{FF2B5EF4-FFF2-40B4-BE49-F238E27FC236}">
                <a16:creationId xmlns:a16="http://schemas.microsoft.com/office/drawing/2014/main" id="{7DA7ACC6-F475-4BE6-ABEF-2D5155D98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/>
          <a:stretch/>
        </p:blipFill>
        <p:spPr bwMode="auto">
          <a:xfrm>
            <a:off x="1600200" y="2590800"/>
            <a:ext cx="833437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62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5348D-03D0-4909-A4D5-07D0A0DDA74D}"/>
              </a:ext>
            </a:extLst>
          </p:cNvPr>
          <p:cNvSpPr txBox="1"/>
          <p:nvPr/>
        </p:nvSpPr>
        <p:spPr>
          <a:xfrm>
            <a:off x="381000" y="2057400"/>
            <a:ext cx="10287000" cy="462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5080">
              <a:lnSpc>
                <a:spcPts val="3020"/>
              </a:lnSpc>
              <a:spcBef>
                <a:spcPts val="480"/>
              </a:spcBef>
              <a:tabLst>
                <a:tab pos="241935" algn="l"/>
              </a:tabLst>
            </a:pPr>
            <a:r>
              <a:rPr lang="en-US" sz="2400" spc="-15" dirty="0">
                <a:latin typeface="Calibri"/>
                <a:cs typeface="Calibri"/>
              </a:rPr>
              <a:t> The simplest</a:t>
            </a:r>
            <a:r>
              <a:rPr lang="en-US" sz="2400" spc="50" dirty="0">
                <a:latin typeface="Calibri"/>
                <a:cs typeface="Calibri"/>
              </a:rPr>
              <a:t> </a:t>
            </a:r>
            <a:r>
              <a:rPr lang="en-US" sz="2400" spc="-30" dirty="0">
                <a:latin typeface="Calibri"/>
                <a:cs typeface="Calibri"/>
              </a:rPr>
              <a:t>way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vectorize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texts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into</a:t>
            </a:r>
            <a:r>
              <a:rPr lang="en-US" sz="2400" spc="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numeric</a:t>
            </a:r>
            <a:r>
              <a:rPr lang="en-US" sz="2400" spc="2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representations with a fixed size.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218" name="Picture 2" descr="How to solve 90% of NLP problems: a step-by-step guide - KDnuggets">
            <a:extLst>
              <a:ext uri="{FF2B5EF4-FFF2-40B4-BE49-F238E27FC236}">
                <a16:creationId xmlns:a16="http://schemas.microsoft.com/office/drawing/2014/main" id="{86250FD8-527A-4457-BA25-80ADAEC9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38350"/>
            <a:ext cx="9842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5348D-03D0-4909-A4D5-07D0A0DDA74D}"/>
              </a:ext>
            </a:extLst>
          </p:cNvPr>
          <p:cNvSpPr txBox="1"/>
          <p:nvPr/>
        </p:nvSpPr>
        <p:spPr>
          <a:xfrm>
            <a:off x="381000" y="2057400"/>
            <a:ext cx="10287000" cy="462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5080">
              <a:lnSpc>
                <a:spcPts val="3020"/>
              </a:lnSpc>
              <a:spcBef>
                <a:spcPts val="480"/>
              </a:spcBef>
              <a:tabLst>
                <a:tab pos="241935" algn="l"/>
              </a:tabLst>
            </a:pPr>
            <a:r>
              <a:rPr lang="en-US" sz="2400" spc="-15" dirty="0">
                <a:latin typeface="Calibri"/>
                <a:cs typeface="Calibri"/>
              </a:rPr>
              <a:t> The simplest</a:t>
            </a:r>
            <a:r>
              <a:rPr lang="en-US" sz="2400" spc="50" dirty="0">
                <a:latin typeface="Calibri"/>
                <a:cs typeface="Calibri"/>
              </a:rPr>
              <a:t> </a:t>
            </a:r>
            <a:r>
              <a:rPr lang="en-US" sz="2400" spc="-30" dirty="0">
                <a:latin typeface="Calibri"/>
                <a:cs typeface="Calibri"/>
              </a:rPr>
              <a:t>way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vectorize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texts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into</a:t>
            </a:r>
            <a:r>
              <a:rPr lang="en-US" sz="2400" spc="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numeric</a:t>
            </a:r>
            <a:r>
              <a:rPr lang="en-US" sz="2400" spc="2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representations with a fixed size.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218" name="Picture 2" descr="How to solve 90% of NLP problems: a step-by-step guide - KDnuggets">
            <a:extLst>
              <a:ext uri="{FF2B5EF4-FFF2-40B4-BE49-F238E27FC236}">
                <a16:creationId xmlns:a16="http://schemas.microsoft.com/office/drawing/2014/main" id="{86250FD8-527A-4457-BA25-80ADAEC9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38350"/>
            <a:ext cx="9842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A70269-77BA-4AA2-A02D-BF8A933BFDBD}"/>
              </a:ext>
            </a:extLst>
          </p:cNvPr>
          <p:cNvSpPr txBox="1"/>
          <p:nvPr/>
        </p:nvSpPr>
        <p:spPr>
          <a:xfrm>
            <a:off x="2667000" y="5380672"/>
            <a:ext cx="952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Some issues:  </a:t>
            </a:r>
            <a:r>
              <a:rPr lang="en-US" sz="2000" dirty="0"/>
              <a:t>Does not care about the order of words</a:t>
            </a:r>
          </a:p>
          <a:p>
            <a:r>
              <a:rPr lang="en-US" sz="2000" dirty="0"/>
              <a:t>	          Large vocabularies</a:t>
            </a:r>
          </a:p>
          <a:p>
            <a:r>
              <a:rPr lang="en-US" sz="2000" dirty="0"/>
              <a:t>                          Raw absolute frequency counts of words do not necessarily    	         	 	          represent the  meaning of the text properly.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69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1A8C-8C0D-4066-BFDC-9DF20CE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7F09D-6805-4B27-804E-24F38794BB4C}"/>
              </a:ext>
            </a:extLst>
          </p:cNvPr>
          <p:cNvSpPr txBox="1"/>
          <p:nvPr/>
        </p:nvSpPr>
        <p:spPr>
          <a:xfrm>
            <a:off x="609600" y="2281536"/>
            <a:ext cx="1112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Rare words in one document that are not appearing in others might be very important </a:t>
            </a:r>
          </a:p>
        </p:txBody>
      </p:sp>
      <p:pic>
        <p:nvPicPr>
          <p:cNvPr id="10244" name="Picture 4" descr="Document Indexing Using TF-IDF. TF-IDF stands for Term Frequency… | by  Naftal Teddy Kerecha | CodeX | Medium">
            <a:extLst>
              <a:ext uri="{FF2B5EF4-FFF2-40B4-BE49-F238E27FC236}">
                <a16:creationId xmlns:a16="http://schemas.microsoft.com/office/drawing/2014/main" id="{5AD14568-B881-4D1C-B158-32E204559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/>
          <a:stretch/>
        </p:blipFill>
        <p:spPr bwMode="auto">
          <a:xfrm>
            <a:off x="2286000" y="2731193"/>
            <a:ext cx="7696200" cy="38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055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E54B099-E14F-48CB-88BB-42F8CA551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41345"/>
            <a:ext cx="66675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70F92D43-B688-45CB-AA44-919DF4EB1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603697"/>
            <a:ext cx="6667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934DF9CA-8220-4AC4-AA7A-997A1A8C9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00" b="1031"/>
          <a:stretch/>
        </p:blipFill>
        <p:spPr bwMode="auto">
          <a:xfrm>
            <a:off x="3580972" y="4216310"/>
            <a:ext cx="4267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E2D938-0B34-49AB-B48A-405EEF3B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20B87-6257-43A7-AA2B-690B337A3EC0}"/>
              </a:ext>
            </a:extLst>
          </p:cNvPr>
          <p:cNvSpPr txBox="1"/>
          <p:nvPr/>
        </p:nvSpPr>
        <p:spPr>
          <a:xfrm>
            <a:off x="3047572" y="2277544"/>
            <a:ext cx="1066800" cy="685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C6AA6-3264-4AEB-B8A9-1F670DF4AE79}"/>
              </a:ext>
            </a:extLst>
          </p:cNvPr>
          <p:cNvSpPr txBox="1"/>
          <p:nvPr/>
        </p:nvSpPr>
        <p:spPr>
          <a:xfrm>
            <a:off x="3657600" y="4313058"/>
            <a:ext cx="1066800" cy="685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61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67300089-4507-479B-BF2F-C253F5D4B7E2}"/>
              </a:ext>
            </a:extLst>
          </p:cNvPr>
          <p:cNvPicPr/>
          <p:nvPr/>
        </p:nvPicPr>
        <p:blipFill rotWithShape="1">
          <a:blip r:embed="rId2" cstate="print"/>
          <a:srcRect l="1427"/>
          <a:stretch/>
        </p:blipFill>
        <p:spPr>
          <a:xfrm>
            <a:off x="2971800" y="2776592"/>
            <a:ext cx="5562600" cy="37566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FC123B-6DD5-4486-A187-AE675ACE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262F9-4048-4759-9367-9A59615939E7}"/>
              </a:ext>
            </a:extLst>
          </p:cNvPr>
          <p:cNvSpPr txBox="1"/>
          <p:nvPr/>
        </p:nvSpPr>
        <p:spPr>
          <a:xfrm>
            <a:off x="609600" y="2281536"/>
            <a:ext cx="1112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Rare words in one document that are not appearing in others might be very important </a:t>
            </a:r>
          </a:p>
        </p:txBody>
      </p:sp>
    </p:spTree>
    <p:extLst>
      <p:ext uri="{BB962C8B-B14F-4D97-AF65-F5344CB8AC3E}">
        <p14:creationId xmlns:p14="http://schemas.microsoft.com/office/powerpoint/2010/main" val="2310431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 new era 894d83">
            <a:extLst>
              <a:ext uri="{FF2B5EF4-FFF2-40B4-BE49-F238E27FC236}">
                <a16:creationId xmlns:a16="http://schemas.microsoft.com/office/drawing/2014/main" id="{14FA694D-B7E8-4560-B00F-91E6A5C5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32883-4431-4B29-A01B-87A6300995EB}"/>
              </a:ext>
            </a:extLst>
          </p:cNvPr>
          <p:cNvSpPr txBox="1"/>
          <p:nvPr/>
        </p:nvSpPr>
        <p:spPr>
          <a:xfrm>
            <a:off x="3581400" y="5410200"/>
            <a:ext cx="61852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Prediction based Vectorization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</a:rPr>
              <a:t>Embeddings</a:t>
            </a:r>
            <a:endParaRPr lang="en-US" sz="3200" b="0" i="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13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A302F1-2F52-4C78-BFB1-E2CDDE005F9B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Word2Vec</a:t>
            </a:r>
          </a:p>
        </p:txBody>
      </p:sp>
      <p:pic>
        <p:nvPicPr>
          <p:cNvPr id="19460" name="Picture 4" descr="Understanding Word Representations with Word2Vec | by Odunayo Ogundepo |  Jul, 2021 | Medium | Analytics Vidhya">
            <a:extLst>
              <a:ext uri="{FF2B5EF4-FFF2-40B4-BE49-F238E27FC236}">
                <a16:creationId xmlns:a16="http://schemas.microsoft.com/office/drawing/2014/main" id="{BD34FCBB-9411-4333-A8D4-34E0E7B7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667000"/>
            <a:ext cx="7956781" cy="391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2874F7-E4BD-4121-9D2C-94C768602773}"/>
              </a:ext>
            </a:extLst>
          </p:cNvPr>
          <p:cNvSpPr txBox="1"/>
          <p:nvPr/>
        </p:nvSpPr>
        <p:spPr>
          <a:xfrm>
            <a:off x="5105400" y="19812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292929"/>
                </a:solidFill>
                <a:effectLst/>
                <a:latin typeface="+mj-lt"/>
              </a:rPr>
              <a:t>Consider </a:t>
            </a:r>
            <a:r>
              <a:rPr lang="en-US" sz="2000" b="1" dirty="0">
                <a:solidFill>
                  <a:srgbClr val="292929"/>
                </a:solidFill>
                <a:latin typeface="+mj-lt"/>
              </a:rPr>
              <a:t>word context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682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932" y="968755"/>
            <a:ext cx="5907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Natural Language Processing</a:t>
            </a:r>
            <a:endParaRPr sz="3000" dirty="0"/>
          </a:p>
        </p:txBody>
      </p:sp>
      <p:sp>
        <p:nvSpPr>
          <p:cNvPr id="9" name="object 9"/>
          <p:cNvSpPr txBox="1"/>
          <p:nvPr/>
        </p:nvSpPr>
        <p:spPr>
          <a:xfrm>
            <a:off x="11472545" y="6172200"/>
            <a:ext cx="14033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4</a:t>
            </a:fld>
            <a:endParaRPr sz="900">
              <a:latin typeface="Candara"/>
              <a:cs typeface="Candara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E66EBB8E-FB6E-4559-B184-1945210752C4}"/>
              </a:ext>
            </a:extLst>
          </p:cNvPr>
          <p:cNvSpPr txBox="1"/>
          <p:nvPr/>
        </p:nvSpPr>
        <p:spPr>
          <a:xfrm>
            <a:off x="304800" y="5950344"/>
            <a:ext cx="1176527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C00000"/>
                </a:solidFill>
                <a:latin typeface="Candara"/>
                <a:cs typeface="Candara"/>
              </a:rPr>
              <a:t>NLP</a:t>
            </a:r>
            <a:r>
              <a:rPr sz="2800" spc="1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dirty="0">
                <a:solidFill>
                  <a:srgbClr val="C00000"/>
                </a:solidFill>
                <a:latin typeface="Candara"/>
                <a:cs typeface="Candara"/>
              </a:rPr>
              <a:t>lies</a:t>
            </a:r>
            <a:r>
              <a:rPr sz="2800" spc="15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ndara"/>
                <a:cs typeface="Candara"/>
              </a:rPr>
              <a:t>at</a:t>
            </a:r>
            <a:r>
              <a:rPr sz="2800" spc="15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dirty="0">
                <a:solidFill>
                  <a:srgbClr val="C00000"/>
                </a:solidFill>
                <a:latin typeface="Candara"/>
                <a:cs typeface="Candara"/>
              </a:rPr>
              <a:t>the</a:t>
            </a:r>
            <a:r>
              <a:rPr sz="2800" spc="25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ndara"/>
                <a:cs typeface="Candara"/>
              </a:rPr>
              <a:t>intersection</a:t>
            </a:r>
            <a:r>
              <a:rPr sz="2800" spc="2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ndara"/>
                <a:cs typeface="Candara"/>
              </a:rPr>
              <a:t>of</a:t>
            </a:r>
            <a:r>
              <a:rPr sz="2800" spc="2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ndara"/>
                <a:cs typeface="Candara"/>
              </a:rPr>
              <a:t>computational</a:t>
            </a:r>
            <a:r>
              <a:rPr sz="2800" spc="1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ndara"/>
                <a:cs typeface="Candara"/>
              </a:rPr>
              <a:t>linguistics</a:t>
            </a:r>
            <a:r>
              <a:rPr sz="2800" spc="15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ndara"/>
                <a:cs typeface="Candara"/>
              </a:rPr>
              <a:t>and</a:t>
            </a:r>
            <a:r>
              <a:rPr sz="2800" spc="2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ndara"/>
                <a:cs typeface="Candara"/>
              </a:rPr>
              <a:t>machine</a:t>
            </a:r>
            <a:r>
              <a:rPr sz="2800" spc="2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ndara"/>
                <a:cs typeface="Candara"/>
              </a:rPr>
              <a:t>learning.</a:t>
            </a:r>
            <a:endParaRPr sz="2800" dirty="0">
              <a:latin typeface="Candara"/>
              <a:cs typeface="Candara"/>
            </a:endParaRPr>
          </a:p>
        </p:txBody>
      </p:sp>
      <p:pic>
        <p:nvPicPr>
          <p:cNvPr id="33794" name="Picture 2" descr="Natural Language Processing: How Technology Aids in Marketing For Marketers">
            <a:extLst>
              <a:ext uri="{FF2B5EF4-FFF2-40B4-BE49-F238E27FC236}">
                <a16:creationId xmlns:a16="http://schemas.microsoft.com/office/drawing/2014/main" id="{8A785AE3-802A-4264-ACBB-FA7ED405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25650"/>
            <a:ext cx="7100711" cy="39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662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A302F1-2F52-4C78-BFB1-E2CDDE005F9B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Word2Vec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874F7-E4BD-4121-9D2C-94C768602773}"/>
              </a:ext>
            </a:extLst>
          </p:cNvPr>
          <p:cNvSpPr txBox="1"/>
          <p:nvPr/>
        </p:nvSpPr>
        <p:spPr>
          <a:xfrm>
            <a:off x="3200400" y="22860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92929"/>
                </a:solidFill>
              </a:rPr>
              <a:t>Place similar words closer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41B50-21B1-408E-B8C2-63F73ABA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7412890" cy="259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5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A302F1-2F52-4C78-BFB1-E2CDDE005F9B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Word2Vec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874F7-E4BD-4121-9D2C-94C768602773}"/>
              </a:ext>
            </a:extLst>
          </p:cNvPr>
          <p:cNvSpPr txBox="1"/>
          <p:nvPr/>
        </p:nvSpPr>
        <p:spPr>
          <a:xfrm>
            <a:off x="3200400" y="22860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92929"/>
                </a:solidFill>
              </a:rPr>
              <a:t>Place similar words closer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41B50-21B1-408E-B8C2-63F73ABA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7412890" cy="2597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D05A3A-442E-40D8-B0C9-5D1750BC9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4" t="16611" r="10396" b="17351"/>
          <a:stretch/>
        </p:blipFill>
        <p:spPr>
          <a:xfrm>
            <a:off x="8352034" y="3429000"/>
            <a:ext cx="3733800" cy="1612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43092-E311-4CE2-96DF-30FB33B8C559}"/>
              </a:ext>
            </a:extLst>
          </p:cNvPr>
          <p:cNvSpPr txBox="1"/>
          <p:nvPr/>
        </p:nvSpPr>
        <p:spPr>
          <a:xfrm>
            <a:off x="8923106" y="22860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Similarity calculation</a:t>
            </a:r>
          </a:p>
        </p:txBody>
      </p:sp>
    </p:spTree>
    <p:extLst>
      <p:ext uri="{BB962C8B-B14F-4D97-AF65-F5344CB8AC3E}">
        <p14:creationId xmlns:p14="http://schemas.microsoft.com/office/powerpoint/2010/main" val="168324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ord2vec cbow vs skip-gram ">
            <a:extLst>
              <a:ext uri="{FF2B5EF4-FFF2-40B4-BE49-F238E27FC236}">
                <a16:creationId xmlns:a16="http://schemas.microsoft.com/office/drawing/2014/main" id="{A5430A73-206A-4FD1-8CFA-867C4EF3F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9717"/>
          <a:stretch/>
        </p:blipFill>
        <p:spPr bwMode="auto">
          <a:xfrm>
            <a:off x="2203085" y="3076583"/>
            <a:ext cx="3262314" cy="29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5568188-DAC8-4470-A472-85A7D364BB43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38DDD-AB8B-4DFD-BA03-A380AAFE8EE1}"/>
              </a:ext>
            </a:extLst>
          </p:cNvPr>
          <p:cNvSpPr txBox="1"/>
          <p:nvPr/>
        </p:nvSpPr>
        <p:spPr>
          <a:xfrm>
            <a:off x="5029200" y="1928042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hotel </a:t>
            </a:r>
            <a:r>
              <a:rPr lang="en-US" sz="2000" dirty="0">
                <a:highlight>
                  <a:srgbClr val="FFFF00"/>
                </a:highlight>
              </a:rPr>
              <a:t>is</a:t>
            </a:r>
            <a:r>
              <a:rPr lang="en-US" sz="2000" dirty="0"/>
              <a:t> very 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9175E-DF95-41CA-BF4F-EB0EE987CCD3}"/>
              </a:ext>
            </a:extLst>
          </p:cNvPr>
          <p:cNvSpPr txBox="1"/>
          <p:nvPr/>
        </p:nvSpPr>
        <p:spPr>
          <a:xfrm>
            <a:off x="3276600" y="251183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CBOW</a:t>
            </a:r>
          </a:p>
        </p:txBody>
      </p:sp>
    </p:spTree>
    <p:extLst>
      <p:ext uri="{BB962C8B-B14F-4D97-AF65-F5344CB8AC3E}">
        <p14:creationId xmlns:p14="http://schemas.microsoft.com/office/powerpoint/2010/main" val="893814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ord2vec cbow vs skip-gram ">
            <a:extLst>
              <a:ext uri="{FF2B5EF4-FFF2-40B4-BE49-F238E27FC236}">
                <a16:creationId xmlns:a16="http://schemas.microsoft.com/office/drawing/2014/main" id="{A5430A73-206A-4FD1-8CFA-867C4EF3F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9717"/>
          <a:stretch/>
        </p:blipFill>
        <p:spPr bwMode="auto">
          <a:xfrm>
            <a:off x="2203085" y="3056034"/>
            <a:ext cx="3262314" cy="29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5568188-DAC8-4470-A472-85A7D364BB43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38DDD-AB8B-4DFD-BA03-A380AAFE8EE1}"/>
              </a:ext>
            </a:extLst>
          </p:cNvPr>
          <p:cNvSpPr txBox="1"/>
          <p:nvPr/>
        </p:nvSpPr>
        <p:spPr>
          <a:xfrm>
            <a:off x="5029200" y="1928042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hotel </a:t>
            </a:r>
            <a:r>
              <a:rPr lang="en-US" sz="2000" dirty="0">
                <a:highlight>
                  <a:srgbClr val="FFFF00"/>
                </a:highlight>
              </a:rPr>
              <a:t>is</a:t>
            </a:r>
            <a:r>
              <a:rPr lang="en-US" sz="2000" dirty="0"/>
              <a:t> very good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240EA-ED2A-44AC-BFFC-5C7D993E62C0}"/>
              </a:ext>
            </a:extLst>
          </p:cNvPr>
          <p:cNvSpPr txBox="1"/>
          <p:nvPr/>
        </p:nvSpPr>
        <p:spPr>
          <a:xfrm>
            <a:off x="3657600" y="4844530"/>
            <a:ext cx="8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Embed. </a:t>
            </a:r>
          </a:p>
          <a:p>
            <a:r>
              <a:rPr lang="en-US" dirty="0">
                <a:solidFill>
                  <a:schemeClr val="accent2"/>
                </a:solidFill>
              </a:rPr>
              <a:t>Dim.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A4EA7-305F-45B8-A5E9-3F110870AF9B}"/>
              </a:ext>
            </a:extLst>
          </p:cNvPr>
          <p:cNvSpPr txBox="1"/>
          <p:nvPr/>
        </p:nvSpPr>
        <p:spPr>
          <a:xfrm>
            <a:off x="5292158" y="4441807"/>
            <a:ext cx="160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Vocab dim.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639BF-1864-4D93-BE04-C11CA2AFCCE0}"/>
              </a:ext>
            </a:extLst>
          </p:cNvPr>
          <p:cNvSpPr txBox="1"/>
          <p:nvPr/>
        </p:nvSpPr>
        <p:spPr>
          <a:xfrm>
            <a:off x="2286000" y="5950937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Window size 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x </a:t>
            </a:r>
          </a:p>
          <a:p>
            <a:r>
              <a:rPr lang="en-US" dirty="0">
                <a:solidFill>
                  <a:schemeClr val="accent2"/>
                </a:solidFill>
              </a:rPr>
              <a:t>vocab dim.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9175E-DF95-41CA-BF4F-EB0EE987CCD3}"/>
              </a:ext>
            </a:extLst>
          </p:cNvPr>
          <p:cNvSpPr txBox="1"/>
          <p:nvPr/>
        </p:nvSpPr>
        <p:spPr>
          <a:xfrm>
            <a:off x="3276600" y="251183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CBOW</a:t>
            </a:r>
          </a:p>
        </p:txBody>
      </p:sp>
    </p:spTree>
    <p:extLst>
      <p:ext uri="{BB962C8B-B14F-4D97-AF65-F5344CB8AC3E}">
        <p14:creationId xmlns:p14="http://schemas.microsoft.com/office/powerpoint/2010/main" val="51387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ord2vec cbow vs skip-gram ">
            <a:extLst>
              <a:ext uri="{FF2B5EF4-FFF2-40B4-BE49-F238E27FC236}">
                <a16:creationId xmlns:a16="http://schemas.microsoft.com/office/drawing/2014/main" id="{A5430A73-206A-4FD1-8CFA-867C4EF3F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9717"/>
          <a:stretch/>
        </p:blipFill>
        <p:spPr bwMode="auto">
          <a:xfrm>
            <a:off x="2203085" y="3056034"/>
            <a:ext cx="3262314" cy="29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5568188-DAC8-4470-A472-85A7D364BB43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Word2Vec</a:t>
            </a:r>
          </a:p>
        </p:txBody>
      </p:sp>
      <p:pic>
        <p:nvPicPr>
          <p:cNvPr id="18434" name="Picture 2" descr="Word2vec cbow vs skip-gram ">
            <a:extLst>
              <a:ext uri="{FF2B5EF4-FFF2-40B4-BE49-F238E27FC236}">
                <a16:creationId xmlns:a16="http://schemas.microsoft.com/office/drawing/2014/main" id="{756250EB-183C-4578-832E-4DC39D61C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2"/>
          <a:stretch/>
        </p:blipFill>
        <p:spPr bwMode="auto">
          <a:xfrm>
            <a:off x="7924800" y="3016748"/>
            <a:ext cx="306514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38DDD-AB8B-4DFD-BA03-A380AAFE8EE1}"/>
              </a:ext>
            </a:extLst>
          </p:cNvPr>
          <p:cNvSpPr txBox="1"/>
          <p:nvPr/>
        </p:nvSpPr>
        <p:spPr>
          <a:xfrm>
            <a:off x="5029200" y="1928042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hotel </a:t>
            </a:r>
            <a:r>
              <a:rPr lang="en-US" sz="2000" dirty="0">
                <a:highlight>
                  <a:srgbClr val="FFFF00"/>
                </a:highlight>
              </a:rPr>
              <a:t>is</a:t>
            </a:r>
            <a:r>
              <a:rPr lang="en-US" sz="2000" dirty="0"/>
              <a:t> very good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240EA-ED2A-44AC-BFFC-5C7D993E62C0}"/>
              </a:ext>
            </a:extLst>
          </p:cNvPr>
          <p:cNvSpPr txBox="1"/>
          <p:nvPr/>
        </p:nvSpPr>
        <p:spPr>
          <a:xfrm>
            <a:off x="3657600" y="4844530"/>
            <a:ext cx="8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Embed. </a:t>
            </a:r>
          </a:p>
          <a:p>
            <a:r>
              <a:rPr lang="en-US" dirty="0">
                <a:solidFill>
                  <a:schemeClr val="accent2"/>
                </a:solidFill>
              </a:rPr>
              <a:t>Dim.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A4EA7-305F-45B8-A5E9-3F110870AF9B}"/>
              </a:ext>
            </a:extLst>
          </p:cNvPr>
          <p:cNvSpPr txBox="1"/>
          <p:nvPr/>
        </p:nvSpPr>
        <p:spPr>
          <a:xfrm>
            <a:off x="5292158" y="4441807"/>
            <a:ext cx="160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Vocab dim.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639BF-1864-4D93-BE04-C11CA2AFCCE0}"/>
              </a:ext>
            </a:extLst>
          </p:cNvPr>
          <p:cNvSpPr txBox="1"/>
          <p:nvPr/>
        </p:nvSpPr>
        <p:spPr>
          <a:xfrm>
            <a:off x="2286000" y="5950937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Window size 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x </a:t>
            </a:r>
          </a:p>
          <a:p>
            <a:r>
              <a:rPr lang="en-US" dirty="0">
                <a:solidFill>
                  <a:schemeClr val="accent2"/>
                </a:solidFill>
              </a:rPr>
              <a:t>vocab dim.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9175E-DF95-41CA-BF4F-EB0EE987CCD3}"/>
              </a:ext>
            </a:extLst>
          </p:cNvPr>
          <p:cNvSpPr txBox="1"/>
          <p:nvPr/>
        </p:nvSpPr>
        <p:spPr>
          <a:xfrm>
            <a:off x="3276600" y="251183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CBOW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3A082-9D72-47E9-B928-6E67BC835F22}"/>
              </a:ext>
            </a:extLst>
          </p:cNvPr>
          <p:cNvSpPr txBox="1"/>
          <p:nvPr/>
        </p:nvSpPr>
        <p:spPr>
          <a:xfrm>
            <a:off x="8877300" y="2525386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Skip-gram</a:t>
            </a:r>
          </a:p>
        </p:txBody>
      </p:sp>
    </p:spTree>
    <p:extLst>
      <p:ext uri="{BB962C8B-B14F-4D97-AF65-F5344CB8AC3E}">
        <p14:creationId xmlns:p14="http://schemas.microsoft.com/office/powerpoint/2010/main" val="1885594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68188-DAC8-4470-A472-85A7D364BB43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 err="1"/>
              <a:t>FastText</a:t>
            </a:r>
            <a:r>
              <a:rPr lang="en-US" kern="0" dirty="0"/>
              <a:t> – Extension of Word2Vec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4E1E6-DC02-4DBF-A157-752C4B916A2C}"/>
              </a:ext>
            </a:extLst>
          </p:cNvPr>
          <p:cNvSpPr txBox="1"/>
          <p:nvPr/>
        </p:nvSpPr>
        <p:spPr>
          <a:xfrm>
            <a:off x="381000" y="2362200"/>
            <a:ext cx="9737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Considers internal structure of the words for a skip gram model</a:t>
            </a:r>
          </a:p>
          <a:p>
            <a:endParaRPr lang="en-US" sz="2000" b="0" i="0" dirty="0">
              <a:solidFill>
                <a:srgbClr val="292929"/>
              </a:solidFill>
              <a:effectLst/>
            </a:endParaRPr>
          </a:p>
          <a:p>
            <a:r>
              <a:rPr lang="en-US" sz="2000" b="0" i="0" dirty="0">
                <a:solidFill>
                  <a:srgbClr val="292929"/>
                </a:solidFill>
                <a:effectLst/>
              </a:rPr>
              <a:t>Each word is represented as a bag of character n-gram.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B66DF-F688-473F-90EC-57B593698FBE}"/>
              </a:ext>
            </a:extLst>
          </p:cNvPr>
          <p:cNvSpPr txBox="1"/>
          <p:nvPr/>
        </p:nvSpPr>
        <p:spPr>
          <a:xfrm>
            <a:off x="2362200" y="3962400"/>
            <a:ext cx="7162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92929"/>
                </a:solidFill>
              </a:rPr>
              <a:t>Tri-gram of “where”</a:t>
            </a:r>
          </a:p>
          <a:p>
            <a:pPr algn="ctr"/>
            <a:r>
              <a:rPr lang="en-US" sz="2000" b="1" i="0" dirty="0">
                <a:solidFill>
                  <a:srgbClr val="292929"/>
                </a:solidFill>
                <a:effectLst/>
              </a:rPr>
              <a:t>&lt;</a:t>
            </a:r>
            <a:r>
              <a:rPr lang="en-US" sz="2000" b="1" i="0" dirty="0" err="1">
                <a:solidFill>
                  <a:srgbClr val="292929"/>
                </a:solidFill>
                <a:effectLst/>
              </a:rPr>
              <a:t>wh</a:t>
            </a:r>
            <a:r>
              <a:rPr lang="en-US" sz="2000" b="1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1" i="0" dirty="0" err="1">
                <a:solidFill>
                  <a:srgbClr val="292929"/>
                </a:solidFill>
                <a:effectLst/>
              </a:rPr>
              <a:t>whe</a:t>
            </a:r>
            <a:r>
              <a:rPr lang="en-US" sz="2000" b="1" i="0" dirty="0">
                <a:solidFill>
                  <a:srgbClr val="292929"/>
                </a:solidFill>
                <a:effectLst/>
              </a:rPr>
              <a:t>, her, ere, re&gt;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 and </a:t>
            </a:r>
            <a:r>
              <a:rPr lang="en-US" sz="2000" b="1" i="0" dirty="0">
                <a:solidFill>
                  <a:srgbClr val="292929"/>
                </a:solidFill>
                <a:effectLst/>
              </a:rPr>
              <a:t>&lt;where&gt;   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20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F55CDA-4439-4538-9783-60A2B9CA4BCB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Recurrent neural networks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E05DF2A-103E-4FC4-89D6-C2694A9C0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44" y="2438400"/>
            <a:ext cx="7916131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A84E3E-AE0C-4589-A004-7D19EE34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7320139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7BEE75-830A-4D86-B5A0-266C2EE835D3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Recurrent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391C0-E3A5-4838-AF7E-8C0C8AD9DF4D}"/>
              </a:ext>
            </a:extLst>
          </p:cNvPr>
          <p:cNvSpPr txBox="1"/>
          <p:nvPr/>
        </p:nvSpPr>
        <p:spPr>
          <a:xfrm>
            <a:off x="1447800" y="6172200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https://towardsdatascience.com/illustrated-guide-to-recurrent-neural-networks-79e5eb8049c9</a:t>
            </a:r>
          </a:p>
        </p:txBody>
      </p:sp>
    </p:spTree>
    <p:extLst>
      <p:ext uri="{BB962C8B-B14F-4D97-AF65-F5344CB8AC3E}">
        <p14:creationId xmlns:p14="http://schemas.microsoft.com/office/powerpoint/2010/main" val="319132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7BEE75-830A-4D86-B5A0-266C2EE835D3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Recurrent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391C0-E3A5-4838-AF7E-8C0C8AD9DF4D}"/>
              </a:ext>
            </a:extLst>
          </p:cNvPr>
          <p:cNvSpPr txBox="1"/>
          <p:nvPr/>
        </p:nvSpPr>
        <p:spPr>
          <a:xfrm>
            <a:off x="1447800" y="6172200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https://towardsdatascience.com/illustrated-guide-to-recurrent-neural-networks-79e5eb8049c9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01E95-5EEE-4595-B24D-689D3FBF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09800"/>
            <a:ext cx="9058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5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F55CDA-4439-4538-9783-60A2B9CA4BCB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Recurrent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4A1D5-6860-48C6-B9EF-7AC222AB8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41856"/>
            <a:ext cx="1788831" cy="327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360DD4-87D5-41C1-86F2-ED8E57F92E69}"/>
              </a:ext>
            </a:extLst>
          </p:cNvPr>
          <p:cNvSpPr txBox="1"/>
          <p:nvPr/>
        </p:nvSpPr>
        <p:spPr>
          <a:xfrm>
            <a:off x="1828800" y="624895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One-to-one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6914A8-842C-4594-82D4-20F0390622B1}"/>
              </a:ext>
            </a:extLst>
          </p:cNvPr>
          <p:cNvSpPr txBox="1"/>
          <p:nvPr/>
        </p:nvSpPr>
        <p:spPr>
          <a:xfrm>
            <a:off x="1371600" y="2362200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4292E"/>
                </a:solidFill>
                <a:effectLst/>
              </a:rPr>
              <a:t>Traditional neural network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7C3B2D-2089-4C25-A68B-E17E10F99978}"/>
              </a:ext>
            </a:extLst>
          </p:cNvPr>
          <p:cNvSpPr txBox="1"/>
          <p:nvPr/>
        </p:nvSpPr>
        <p:spPr>
          <a:xfrm>
            <a:off x="7620000" y="621847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Many-to-one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1877E8-7591-4DB5-A35E-58F3D65F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35" y="2536393"/>
            <a:ext cx="4056865" cy="3635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71297B-ED6F-4701-A911-94FFDB3E2FFE}"/>
              </a:ext>
            </a:extLst>
          </p:cNvPr>
          <p:cNvSpPr txBox="1"/>
          <p:nvPr/>
        </p:nvSpPr>
        <p:spPr>
          <a:xfrm>
            <a:off x="6101137" y="2362200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Classification task (</a:t>
            </a:r>
            <a:r>
              <a:rPr lang="en-US" sz="2400" dirty="0" err="1"/>
              <a:t>i.e</a:t>
            </a:r>
            <a:r>
              <a:rPr lang="en-US" sz="2400" dirty="0"/>
              <a:t> sentiment analysis)</a:t>
            </a:r>
          </a:p>
        </p:txBody>
      </p:sp>
    </p:spTree>
    <p:extLst>
      <p:ext uri="{BB962C8B-B14F-4D97-AF65-F5344CB8AC3E}">
        <p14:creationId xmlns:p14="http://schemas.microsoft.com/office/powerpoint/2010/main" val="297947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3703320" y="0"/>
                </a:moveTo>
                <a:lnTo>
                  <a:pt x="0" y="0"/>
                </a:lnTo>
                <a:lnTo>
                  <a:pt x="0" y="94997"/>
                </a:lnTo>
                <a:lnTo>
                  <a:pt x="3703320" y="94997"/>
                </a:lnTo>
                <a:lnTo>
                  <a:pt x="370332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3703319" y="0"/>
                </a:moveTo>
                <a:lnTo>
                  <a:pt x="0" y="0"/>
                </a:lnTo>
                <a:lnTo>
                  <a:pt x="0" y="98554"/>
                </a:lnTo>
                <a:lnTo>
                  <a:pt x="3703319" y="98554"/>
                </a:lnTo>
                <a:lnTo>
                  <a:pt x="370331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981" y="606554"/>
            <a:ext cx="11300460" cy="1259205"/>
          </a:xfrm>
          <a:custGeom>
            <a:avLst/>
            <a:gdLst/>
            <a:ahLst/>
            <a:cxnLst/>
            <a:rect l="l" t="t" r="r" b="b"/>
            <a:pathLst>
              <a:path w="11300460" h="1259205">
                <a:moveTo>
                  <a:pt x="11300035" y="0"/>
                </a:moveTo>
                <a:lnTo>
                  <a:pt x="0" y="0"/>
                </a:lnTo>
                <a:lnTo>
                  <a:pt x="0" y="1258826"/>
                </a:lnTo>
                <a:lnTo>
                  <a:pt x="11300035" y="1258826"/>
                </a:lnTo>
                <a:lnTo>
                  <a:pt x="11300035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9933" y="985011"/>
            <a:ext cx="5208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NLP applications</a:t>
            </a:r>
            <a:endParaRPr sz="2800" dirty="0"/>
          </a:p>
        </p:txBody>
      </p:sp>
      <p:sp>
        <p:nvSpPr>
          <p:cNvPr id="12" name="object 12"/>
          <p:cNvSpPr txBox="1"/>
          <p:nvPr/>
        </p:nvSpPr>
        <p:spPr>
          <a:xfrm>
            <a:off x="11443489" y="6045200"/>
            <a:ext cx="88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2B2B2"/>
                </a:solidFill>
                <a:latin typeface="Candara"/>
                <a:cs typeface="Candara"/>
              </a:rPr>
              <a:t>9</a:t>
            </a:r>
            <a:endParaRPr sz="900">
              <a:latin typeface="Candara"/>
              <a:cs typeface="Candara"/>
            </a:endParaRPr>
          </a:p>
        </p:txBody>
      </p:sp>
      <p:pic>
        <p:nvPicPr>
          <p:cNvPr id="15" name="object 3">
            <a:extLst>
              <a:ext uri="{FF2B5EF4-FFF2-40B4-BE49-F238E27FC236}">
                <a16:creationId xmlns:a16="http://schemas.microsoft.com/office/drawing/2014/main" id="{7F036063-543F-4F10-940A-A2184913A8A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441" y="3241204"/>
            <a:ext cx="4306959" cy="3616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B02640-EB03-4D2B-AB82-B0BBC3A8C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89" b="8087"/>
          <a:stretch/>
        </p:blipFill>
        <p:spPr>
          <a:xfrm>
            <a:off x="6093490" y="3181564"/>
            <a:ext cx="5974949" cy="32192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4E7556-D4AD-4BB5-B972-154310974B80}"/>
              </a:ext>
            </a:extLst>
          </p:cNvPr>
          <p:cNvSpPr txBox="1"/>
          <p:nvPr/>
        </p:nvSpPr>
        <p:spPr>
          <a:xfrm>
            <a:off x="7534572" y="2453876"/>
            <a:ext cx="3581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buClr>
                <a:srgbClr val="B2B2B2"/>
              </a:buClr>
              <a:buSzPct val="90909"/>
              <a:tabLst>
                <a:tab pos="318135" algn="l"/>
                <a:tab pos="318770" algn="l"/>
              </a:tabLst>
            </a:pPr>
            <a:r>
              <a:rPr lang="en-US" sz="2800" spc="-5" dirty="0">
                <a:latin typeface="Candara"/>
                <a:cs typeface="Candara"/>
              </a:rPr>
              <a:t>  </a:t>
            </a:r>
            <a:r>
              <a:rPr lang="en-US" sz="2800" spc="25" dirty="0">
                <a:solidFill>
                  <a:srgbClr val="C00000"/>
                </a:solidFill>
                <a:latin typeface="Candara"/>
              </a:rPr>
              <a:t>Question Answering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0BADBA-46F2-484C-9B9F-80F36EAD5BC7}"/>
              </a:ext>
            </a:extLst>
          </p:cNvPr>
          <p:cNvSpPr txBox="1"/>
          <p:nvPr/>
        </p:nvSpPr>
        <p:spPr>
          <a:xfrm>
            <a:off x="1246410" y="2459837"/>
            <a:ext cx="341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  <a:buClr>
                <a:srgbClr val="B2B2B2"/>
              </a:buClr>
              <a:buSzPct val="90909"/>
              <a:tabLst>
                <a:tab pos="318135" algn="l"/>
                <a:tab pos="318770" algn="l"/>
              </a:tabLst>
            </a:pPr>
            <a:r>
              <a:rPr lang="en-US" sz="2800" spc="25" dirty="0">
                <a:solidFill>
                  <a:srgbClr val="C00000"/>
                </a:solidFill>
                <a:latin typeface="Candara"/>
              </a:rPr>
              <a:t>Machine Translation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F55CDA-4439-4538-9783-60A2B9CA4BCB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Recurrent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83E63-9751-4FCD-B4B1-C22E041CE2A1}"/>
              </a:ext>
            </a:extLst>
          </p:cNvPr>
          <p:cNvSpPr txBox="1"/>
          <p:nvPr/>
        </p:nvSpPr>
        <p:spPr>
          <a:xfrm>
            <a:off x="7696199" y="5961214"/>
            <a:ext cx="265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Many-to-many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A017E6-2651-419F-9089-AC8D9315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495466"/>
            <a:ext cx="3908184" cy="3465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EA8D61-B24E-4C7D-8965-9AE7B9E8DC56}"/>
              </a:ext>
            </a:extLst>
          </p:cNvPr>
          <p:cNvSpPr txBox="1"/>
          <p:nvPr/>
        </p:nvSpPr>
        <p:spPr>
          <a:xfrm>
            <a:off x="2133600" y="2040650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Translation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2D29-3E9A-432C-818D-2B29F99043DB}"/>
              </a:ext>
            </a:extLst>
          </p:cNvPr>
          <p:cNvSpPr txBox="1"/>
          <p:nvPr/>
        </p:nvSpPr>
        <p:spPr>
          <a:xfrm>
            <a:off x="7282112" y="2040650"/>
            <a:ext cx="3560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4292E"/>
                </a:solidFill>
                <a:effectLst/>
              </a:rPr>
              <a:t>Name entity recognition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8D5534-B814-4B5B-884A-CD5ECDC38D94}"/>
              </a:ext>
            </a:extLst>
          </p:cNvPr>
          <p:cNvSpPr txBox="1"/>
          <p:nvPr/>
        </p:nvSpPr>
        <p:spPr>
          <a:xfrm>
            <a:off x="2133600" y="5994238"/>
            <a:ext cx="265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Many-to-many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E906F-7904-4B7A-90B4-0917A85A3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35285"/>
            <a:ext cx="4298157" cy="352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8">
            <a:extLst>
              <a:ext uri="{FF2B5EF4-FFF2-40B4-BE49-F238E27FC236}">
                <a16:creationId xmlns:a16="http://schemas.microsoft.com/office/drawing/2014/main" id="{D13B1ED8-026B-4E3C-B774-5DB01E3960D8}"/>
              </a:ext>
            </a:extLst>
          </p:cNvPr>
          <p:cNvSpPr txBox="1"/>
          <p:nvPr/>
        </p:nvSpPr>
        <p:spPr>
          <a:xfrm>
            <a:off x="762000" y="2362200"/>
            <a:ext cx="3837940" cy="337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RNN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B050"/>
                </a:solidFill>
                <a:latin typeface="Calibri"/>
                <a:cs typeface="Calibri"/>
              </a:rPr>
              <a:t>Advantages</a:t>
            </a:r>
            <a:r>
              <a:rPr sz="2200" spc="-15" dirty="0"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98450" indent="-285750">
              <a:lnSpc>
                <a:spcPts val="260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200" spc="-5" dirty="0">
                <a:latin typeface="Calibri"/>
                <a:cs typeface="Calibri"/>
              </a:rPr>
              <a:t>Can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process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B050"/>
                </a:solidFill>
                <a:latin typeface="Calibri"/>
                <a:cs typeface="Calibri"/>
              </a:rPr>
              <a:t>any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length</a:t>
            </a:r>
            <a:r>
              <a:rPr sz="2200" spc="-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input</a:t>
            </a:r>
            <a:endParaRPr sz="2200" dirty="0">
              <a:latin typeface="Calibri"/>
              <a:cs typeface="Calibri"/>
            </a:endParaRPr>
          </a:p>
          <a:p>
            <a:pPr marL="298450" indent="-285750">
              <a:lnSpc>
                <a:spcPts val="26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200" spc="-10" dirty="0">
                <a:latin typeface="Calibri"/>
                <a:cs typeface="Calibri"/>
              </a:rPr>
              <a:t>Computation</a:t>
            </a:r>
            <a:r>
              <a:rPr sz="2200" spc="-15" dirty="0">
                <a:latin typeface="Calibri"/>
                <a:cs typeface="Calibri"/>
              </a:rPr>
              <a:t> for step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t</a:t>
            </a:r>
            <a:r>
              <a:rPr sz="2200" i="1" spc="-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can </a:t>
            </a:r>
            <a:r>
              <a:rPr sz="2200" spc="-5" dirty="0">
                <a:latin typeface="Calibri"/>
                <a:cs typeface="Calibri"/>
              </a:rPr>
              <a:t>(in</a:t>
            </a:r>
            <a:endParaRPr sz="2200" dirty="0">
              <a:latin typeface="Calibri"/>
              <a:cs typeface="Calibri"/>
            </a:endParaRPr>
          </a:p>
          <a:p>
            <a:pPr marL="298450" marR="222885">
              <a:lnSpc>
                <a:spcPts val="2620"/>
              </a:lnSpc>
              <a:spcBef>
                <a:spcPts val="150"/>
              </a:spcBef>
            </a:pPr>
            <a:r>
              <a:rPr sz="2200" dirty="0">
                <a:latin typeface="Calibri"/>
                <a:cs typeface="Calibri"/>
              </a:rPr>
              <a:t>theory)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information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from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B050"/>
                </a:solidFill>
                <a:latin typeface="Calibri"/>
                <a:cs typeface="Calibri"/>
              </a:rPr>
              <a:t>many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B050"/>
                </a:solidFill>
                <a:latin typeface="Calibri"/>
                <a:cs typeface="Calibri"/>
              </a:rPr>
              <a:t>steps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back</a:t>
            </a:r>
            <a:endParaRPr sz="2200" dirty="0">
              <a:latin typeface="Calibri"/>
              <a:cs typeface="Calibri"/>
            </a:endParaRPr>
          </a:p>
          <a:p>
            <a:pPr marL="298450" marR="5080" indent="-285750">
              <a:lnSpc>
                <a:spcPts val="2590"/>
              </a:lnSpc>
              <a:spcBef>
                <a:spcPts val="9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Model</a:t>
            </a:r>
            <a:r>
              <a:rPr sz="2200" spc="-15" dirty="0">
                <a:solidFill>
                  <a:srgbClr val="00B050"/>
                </a:solidFill>
                <a:latin typeface="Calibri"/>
                <a:cs typeface="Calibri"/>
              </a:rPr>
              <a:t> size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doesn’t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 increase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longer</a:t>
            </a:r>
            <a:r>
              <a:rPr sz="2200" spc="-10" dirty="0">
                <a:latin typeface="Calibri"/>
                <a:cs typeface="Calibri"/>
              </a:rPr>
              <a:t> input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context</a:t>
            </a:r>
            <a:endParaRPr sz="2200" dirty="0">
              <a:latin typeface="Calibri"/>
              <a:cs typeface="Calibri"/>
            </a:endParaRPr>
          </a:p>
          <a:p>
            <a:pPr marL="298450" indent="-285750">
              <a:lnSpc>
                <a:spcPts val="254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200" dirty="0">
                <a:latin typeface="Calibri"/>
                <a:cs typeface="Calibri"/>
              </a:rPr>
              <a:t>Same</a:t>
            </a:r>
            <a:r>
              <a:rPr sz="2200" spc="-10" dirty="0">
                <a:latin typeface="Calibri"/>
                <a:cs typeface="Calibri"/>
              </a:rPr>
              <a:t> weights </a:t>
            </a:r>
            <a:r>
              <a:rPr sz="2200" spc="-5" dirty="0">
                <a:latin typeface="Calibri"/>
                <a:cs typeface="Calibri"/>
              </a:rPr>
              <a:t>applied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every</a:t>
            </a:r>
            <a:endParaRPr sz="2200" dirty="0">
              <a:latin typeface="Calibri"/>
              <a:cs typeface="Calibri"/>
            </a:endParaRPr>
          </a:p>
          <a:p>
            <a:pPr marL="298450" marR="26670">
              <a:lnSpc>
                <a:spcPts val="2620"/>
              </a:lnSpc>
              <a:spcBef>
                <a:spcPts val="150"/>
              </a:spcBef>
            </a:pPr>
            <a:r>
              <a:rPr sz="2200" spc="-10" dirty="0">
                <a:latin typeface="Calibri"/>
                <a:cs typeface="Calibri"/>
              </a:rPr>
              <a:t>timestep, </a:t>
            </a:r>
            <a:r>
              <a:rPr sz="2200" dirty="0">
                <a:latin typeface="Calibri"/>
                <a:cs typeface="Calibri"/>
              </a:rPr>
              <a:t>so </a:t>
            </a:r>
            <a:r>
              <a:rPr sz="2200" spc="-10" dirty="0">
                <a:latin typeface="Calibri"/>
                <a:cs typeface="Calibri"/>
              </a:rPr>
              <a:t>there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symmetry </a:t>
            </a:r>
            <a:r>
              <a:rPr sz="2200" spc="-48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10" dirty="0">
                <a:latin typeface="Calibri"/>
                <a:cs typeface="Calibri"/>
              </a:rPr>
              <a:t> 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inputs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processed.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129">
            <a:extLst>
              <a:ext uri="{FF2B5EF4-FFF2-40B4-BE49-F238E27FC236}">
                <a16:creationId xmlns:a16="http://schemas.microsoft.com/office/drawing/2014/main" id="{FC60A643-9FF0-4221-8CD1-1666F0D78905}"/>
              </a:ext>
            </a:extLst>
          </p:cNvPr>
          <p:cNvSpPr txBox="1"/>
          <p:nvPr/>
        </p:nvSpPr>
        <p:spPr>
          <a:xfrm>
            <a:off x="7010400" y="2362200"/>
            <a:ext cx="3762375" cy="170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63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RNN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C00000"/>
                </a:solidFill>
                <a:latin typeface="Calibri"/>
                <a:cs typeface="Calibri"/>
              </a:rPr>
              <a:t>Disadvantages</a:t>
            </a:r>
            <a:r>
              <a:rPr sz="2200" spc="-15" dirty="0"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98450" indent="-285750" algn="just">
              <a:lnSpc>
                <a:spcPts val="2630"/>
              </a:lnSpc>
              <a:buFont typeface="Arial MT"/>
              <a:buChar char="•"/>
              <a:tabLst>
                <a:tab pos="298450" algn="l"/>
              </a:tabLst>
            </a:pPr>
            <a:r>
              <a:rPr sz="2200" spc="-15" dirty="0">
                <a:latin typeface="Calibri"/>
                <a:cs typeface="Calibri"/>
              </a:rPr>
              <a:t>Recurrent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computation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slow</a:t>
            </a:r>
            <a:endParaRPr sz="2200" dirty="0">
              <a:latin typeface="Calibri"/>
              <a:cs typeface="Calibri"/>
            </a:endParaRPr>
          </a:p>
          <a:p>
            <a:pPr marL="298450" marR="161925" indent="-285750" algn="just">
              <a:lnSpc>
                <a:spcPct val="100499"/>
              </a:lnSpc>
              <a:spcBef>
                <a:spcPts val="35"/>
              </a:spcBef>
              <a:buFont typeface="Arial MT"/>
              <a:buChar char="•"/>
              <a:tabLst>
                <a:tab pos="29845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practice, difficult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access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information </a:t>
            </a:r>
            <a:r>
              <a:rPr sz="2200" spc="-15" dirty="0">
                <a:latin typeface="Calibri"/>
                <a:cs typeface="Calibri"/>
              </a:rPr>
              <a:t>from 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many steps </a:t>
            </a:r>
            <a:r>
              <a:rPr sz="2200" spc="-4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back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0EA19C-9D0C-4A5A-B4AF-F38F056EA04D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74545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34C61B-78C7-400B-8D92-1E3228EE3346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LSTM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5C8CF-2686-42AA-9227-A3065216F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"/>
          <a:stretch/>
        </p:blipFill>
        <p:spPr>
          <a:xfrm>
            <a:off x="1600200" y="1981200"/>
            <a:ext cx="9182100" cy="45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31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34C61B-78C7-400B-8D92-1E3228EE3346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4ADDF-644F-4A61-904B-DFB49098D7B7}"/>
              </a:ext>
            </a:extLst>
          </p:cNvPr>
          <p:cNvSpPr txBox="1"/>
          <p:nvPr/>
        </p:nvSpPr>
        <p:spPr>
          <a:xfrm>
            <a:off x="914400" y="2133600"/>
            <a:ext cx="11049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LSTM architecture makes it easier to preserve information over many timesteps</a:t>
            </a:r>
          </a:p>
          <a:p>
            <a:endParaRPr lang="en-US" sz="2400" dirty="0"/>
          </a:p>
          <a:p>
            <a:r>
              <a:rPr lang="en-US" sz="2400" dirty="0"/>
              <a:t>• e.g., if the forget gate is set to 1 for a cell dimension and the input gate set to 0, then the information of that cell is preserved indefinitely.</a:t>
            </a:r>
          </a:p>
          <a:p>
            <a:endParaRPr lang="en-US" sz="2400" dirty="0"/>
          </a:p>
          <a:p>
            <a:r>
              <a:rPr lang="en-US" sz="2400" dirty="0"/>
              <a:t>LSTM doesn’t guarantee that there is no vanishing/exploding gradient</a:t>
            </a:r>
          </a:p>
        </p:txBody>
      </p:sp>
    </p:spTree>
    <p:extLst>
      <p:ext uri="{BB962C8B-B14F-4D97-AF65-F5344CB8AC3E}">
        <p14:creationId xmlns:p14="http://schemas.microsoft.com/office/powerpoint/2010/main" val="322620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ransformers In NLP | State-Of-The-Art-Models">
            <a:extLst>
              <a:ext uri="{FF2B5EF4-FFF2-40B4-BE49-F238E27FC236}">
                <a16:creationId xmlns:a16="http://schemas.microsoft.com/office/drawing/2014/main" id="{B76BF700-F323-46FB-92B3-4BE3B4BFF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09600"/>
            <a:ext cx="4583602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242F491-F697-4FAF-8460-5C026ED3B72E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Transformers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DAE24-CF5B-4F57-A9A8-BD856991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99400"/>
            <a:ext cx="5524500" cy="42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13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 new era 894d83">
            <a:extLst>
              <a:ext uri="{FF2B5EF4-FFF2-40B4-BE49-F238E27FC236}">
                <a16:creationId xmlns:a16="http://schemas.microsoft.com/office/drawing/2014/main" id="{14FA694D-B7E8-4560-B00F-91E6A5C5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32883-4431-4B29-A01B-87A6300995EB}"/>
              </a:ext>
            </a:extLst>
          </p:cNvPr>
          <p:cNvSpPr txBox="1"/>
          <p:nvPr/>
        </p:nvSpPr>
        <p:spPr>
          <a:xfrm>
            <a:off x="2362200" y="59436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Pretrained models for language embeddings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D8347747-7260-41DA-BDC7-295C1C7E0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06948"/>
            <a:ext cx="2133600" cy="22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23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D5140-055D-4CCB-8D23-9BEE86CEA286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Pretrain/Finetune paradigm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7F6FC-BE7C-4E3C-B1DB-89E20974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54" y="2214859"/>
            <a:ext cx="5872163" cy="3614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3F620B-1CA9-4CE6-8CFB-57CFC414FD3F}"/>
              </a:ext>
            </a:extLst>
          </p:cNvPr>
          <p:cNvSpPr txBox="1"/>
          <p:nvPr/>
        </p:nvSpPr>
        <p:spPr>
          <a:xfrm>
            <a:off x="457200" y="2196023"/>
            <a:ext cx="61722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Up to 2017-2018: </a:t>
            </a:r>
          </a:p>
          <a:p>
            <a:r>
              <a:rPr lang="en-US" sz="2400" dirty="0"/>
              <a:t>• Start with pretrained word embeddings (no context!) </a:t>
            </a:r>
          </a:p>
          <a:p>
            <a:endParaRPr lang="en-US" sz="2400" dirty="0"/>
          </a:p>
          <a:p>
            <a:r>
              <a:rPr lang="en-US" sz="2400" dirty="0"/>
              <a:t>• Learn how to incorporate context in an LSTM while training on the task. </a:t>
            </a:r>
          </a:p>
          <a:p>
            <a:endParaRPr lang="en-US" sz="2400" dirty="0"/>
          </a:p>
          <a:p>
            <a:r>
              <a:rPr lang="en-US" sz="2400" dirty="0"/>
              <a:t>Issue: </a:t>
            </a:r>
          </a:p>
          <a:p>
            <a:r>
              <a:rPr lang="en-US" sz="2400" dirty="0"/>
              <a:t>• The training data we have for our downstream task (like question answering) must be sufficient to teach all contextual aspects of language.</a:t>
            </a:r>
          </a:p>
        </p:txBody>
      </p:sp>
    </p:spTree>
    <p:extLst>
      <p:ext uri="{BB962C8B-B14F-4D97-AF65-F5344CB8AC3E}">
        <p14:creationId xmlns:p14="http://schemas.microsoft.com/office/powerpoint/2010/main" val="922335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D5140-055D-4CCB-8D23-9BEE86CEA286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Pretrain/Finetune paradigm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F620B-1CA9-4CE6-8CFB-57CFC414FD3F}"/>
              </a:ext>
            </a:extLst>
          </p:cNvPr>
          <p:cNvSpPr txBox="1"/>
          <p:nvPr/>
        </p:nvSpPr>
        <p:spPr>
          <a:xfrm>
            <a:off x="457200" y="2196023"/>
            <a:ext cx="6172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Now: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(or almost all) parameters in NLP networks are initialized via pretraining.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Pretraining methods hide parts of the input from the model, and then train the model to reconstruct those parts.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09306-DF50-4D63-9A56-5C33FAAC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48" y="2286000"/>
            <a:ext cx="5320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5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D5140-055D-4CCB-8D23-9BEE86CEA286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9737605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Pretrain/Finetune paradigm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04B5C-1911-455E-AF7C-62D26F73C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28160"/>
            <a:ext cx="9417403" cy="34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06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4AA75E-8050-411B-ABF3-C0936610C78B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 err="1"/>
              <a:t>ELMo</a:t>
            </a:r>
            <a:r>
              <a:rPr lang="en-US" kern="0" dirty="0"/>
              <a:t>: Deep contextualized word representations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F0179-7362-42B3-A992-90EC9E87013E}"/>
              </a:ext>
            </a:extLst>
          </p:cNvPr>
          <p:cNvSpPr txBox="1"/>
          <p:nvPr/>
        </p:nvSpPr>
        <p:spPr>
          <a:xfrm>
            <a:off x="533400" y="2133600"/>
            <a:ext cx="1211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</a:rPr>
              <a:t>Train an LSTM-based language model </a:t>
            </a:r>
          </a:p>
          <a:p>
            <a:endParaRPr lang="en-US" sz="2000" b="0" i="0" dirty="0">
              <a:solidFill>
                <a:srgbClr val="333333"/>
              </a:solidFill>
              <a:effectLst/>
            </a:endParaRPr>
          </a:p>
          <a:p>
            <a:r>
              <a:rPr lang="en-US" sz="2000" dirty="0">
                <a:solidFill>
                  <a:srgbClr val="333333"/>
                </a:solidFill>
              </a:rPr>
              <a:t>U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se the hidden states of the LSTM for each token to generate a vector representation of each word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79B0F-A405-4C08-9A73-71E31161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78" y="3169810"/>
            <a:ext cx="5949472" cy="36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0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3703320" y="0"/>
                </a:moveTo>
                <a:lnTo>
                  <a:pt x="0" y="0"/>
                </a:lnTo>
                <a:lnTo>
                  <a:pt x="0" y="94997"/>
                </a:lnTo>
                <a:lnTo>
                  <a:pt x="3703320" y="94997"/>
                </a:lnTo>
                <a:lnTo>
                  <a:pt x="370332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3703319" y="0"/>
                </a:moveTo>
                <a:lnTo>
                  <a:pt x="0" y="0"/>
                </a:lnTo>
                <a:lnTo>
                  <a:pt x="0" y="98554"/>
                </a:lnTo>
                <a:lnTo>
                  <a:pt x="3703319" y="98554"/>
                </a:lnTo>
                <a:lnTo>
                  <a:pt x="370331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981" y="606554"/>
            <a:ext cx="11300460" cy="1259205"/>
          </a:xfrm>
          <a:custGeom>
            <a:avLst/>
            <a:gdLst/>
            <a:ahLst/>
            <a:cxnLst/>
            <a:rect l="l" t="t" r="r" b="b"/>
            <a:pathLst>
              <a:path w="11300460" h="1259205">
                <a:moveTo>
                  <a:pt x="11300035" y="0"/>
                </a:moveTo>
                <a:lnTo>
                  <a:pt x="0" y="0"/>
                </a:lnTo>
                <a:lnTo>
                  <a:pt x="0" y="1258826"/>
                </a:lnTo>
                <a:lnTo>
                  <a:pt x="11300035" y="1258826"/>
                </a:lnTo>
                <a:lnTo>
                  <a:pt x="11300035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9933" y="985011"/>
            <a:ext cx="5208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NLP applications</a:t>
            </a:r>
            <a:endParaRPr sz="2800" dirty="0"/>
          </a:p>
        </p:txBody>
      </p:sp>
      <p:sp>
        <p:nvSpPr>
          <p:cNvPr id="12" name="object 12"/>
          <p:cNvSpPr txBox="1"/>
          <p:nvPr/>
        </p:nvSpPr>
        <p:spPr>
          <a:xfrm>
            <a:off x="11443489" y="6045200"/>
            <a:ext cx="88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2B2B2"/>
                </a:solidFill>
                <a:latin typeface="Candara"/>
                <a:cs typeface="Candara"/>
              </a:rPr>
              <a:t>9</a:t>
            </a:r>
            <a:endParaRPr sz="900">
              <a:latin typeface="Candara"/>
              <a:cs typeface="Candar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0BADBA-46F2-484C-9B9F-80F36EAD5BC7}"/>
              </a:ext>
            </a:extLst>
          </p:cNvPr>
          <p:cNvSpPr txBox="1"/>
          <p:nvPr/>
        </p:nvSpPr>
        <p:spPr>
          <a:xfrm>
            <a:off x="1600200" y="2407057"/>
            <a:ext cx="236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  <a:buClr>
                <a:srgbClr val="B2B2B2"/>
              </a:buClr>
              <a:buSzPct val="90909"/>
              <a:tabLst>
                <a:tab pos="318135" algn="l"/>
                <a:tab pos="318770" algn="l"/>
              </a:tabLst>
            </a:pPr>
            <a:r>
              <a:rPr lang="en-US" sz="2800" spc="25" dirty="0">
                <a:solidFill>
                  <a:srgbClr val="C00000"/>
                </a:solidFill>
                <a:latin typeface="Candara"/>
              </a:rPr>
              <a:t>Paraphrasing</a:t>
            </a:r>
          </a:p>
        </p:txBody>
      </p:sp>
      <p:pic>
        <p:nvPicPr>
          <p:cNvPr id="1030" name="Picture 6" descr="Writefull">
            <a:extLst>
              <a:ext uri="{FF2B5EF4-FFF2-40B4-BE49-F238E27FC236}">
                <a16:creationId xmlns:a16="http://schemas.microsoft.com/office/drawing/2014/main" id="{0E2ADD7D-E8A7-4F6D-B803-E6FCCC165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06"/>
          <a:stretch/>
        </p:blipFill>
        <p:spPr bwMode="auto">
          <a:xfrm>
            <a:off x="729055" y="3096984"/>
            <a:ext cx="4197722" cy="330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ntiment Analysis: Way Beyond Polarity">
            <a:extLst>
              <a:ext uri="{FF2B5EF4-FFF2-40B4-BE49-F238E27FC236}">
                <a16:creationId xmlns:a16="http://schemas.microsoft.com/office/drawing/2014/main" id="{378360D9-FE1A-4D8A-BA86-1745C9667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202493"/>
            <a:ext cx="5486400" cy="30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CF621D-2D25-41F0-BE69-F5BE3D6EAD73}"/>
              </a:ext>
            </a:extLst>
          </p:cNvPr>
          <p:cNvSpPr txBox="1"/>
          <p:nvPr/>
        </p:nvSpPr>
        <p:spPr>
          <a:xfrm>
            <a:off x="8074682" y="2407057"/>
            <a:ext cx="3279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  <a:buClr>
                <a:srgbClr val="B2B2B2"/>
              </a:buClr>
              <a:buSzPct val="90909"/>
              <a:tabLst>
                <a:tab pos="318135" algn="l"/>
                <a:tab pos="318770" algn="l"/>
              </a:tabLst>
            </a:pPr>
            <a:r>
              <a:rPr lang="en-US" sz="2800" spc="25" dirty="0">
                <a:solidFill>
                  <a:srgbClr val="C00000"/>
                </a:solidFill>
                <a:latin typeface="Candara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809867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9BEFE1-E8B5-49C8-9802-B30594A565D2}"/>
              </a:ext>
            </a:extLst>
          </p:cNvPr>
          <p:cNvSpPr txBox="1"/>
          <p:nvPr/>
        </p:nvSpPr>
        <p:spPr>
          <a:xfrm>
            <a:off x="443048" y="2416027"/>
            <a:ext cx="9448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+mj-lt"/>
              </a:rPr>
              <a:t>(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+mj-lt"/>
              </a:rPr>
              <a:t>ELMo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j-lt"/>
              </a:rPr>
              <a:t>) is the weighted sum of the raw word vectors and the 2 intermediate word vectors</a:t>
            </a:r>
          </a:p>
          <a:p>
            <a:endParaRPr lang="en-US" sz="2000" dirty="0">
              <a:solidFill>
                <a:srgbClr val="222222"/>
              </a:solidFill>
              <a:latin typeface="+mj-lt"/>
            </a:endParaRPr>
          </a:p>
          <a:p>
            <a:r>
              <a:rPr lang="en-US" sz="2000" dirty="0">
                <a:solidFill>
                  <a:srgbClr val="222222"/>
                </a:solidFill>
                <a:latin typeface="+mj-lt"/>
              </a:rPr>
              <a:t>It produces dynamic embeddings</a:t>
            </a:r>
          </a:p>
          <a:p>
            <a:endParaRPr lang="en-US" sz="2000" dirty="0">
              <a:solidFill>
                <a:srgbClr val="222222"/>
              </a:solidFill>
              <a:latin typeface="+mj-lt"/>
            </a:endParaRPr>
          </a:p>
          <a:p>
            <a:r>
              <a:rPr lang="en-US" sz="2000" dirty="0">
                <a:solidFill>
                  <a:srgbClr val="222222"/>
                </a:solidFill>
                <a:latin typeface="+mj-lt"/>
              </a:rPr>
              <a:t>Lower layers embedding  - syntax</a:t>
            </a:r>
          </a:p>
          <a:p>
            <a:endParaRPr lang="en-US" sz="2000" dirty="0">
              <a:solidFill>
                <a:srgbClr val="222222"/>
              </a:solidFill>
              <a:latin typeface="+mj-lt"/>
            </a:endParaRPr>
          </a:p>
          <a:p>
            <a:r>
              <a:rPr lang="en-US" sz="2000" dirty="0">
                <a:solidFill>
                  <a:srgbClr val="222222"/>
                </a:solidFill>
                <a:latin typeface="+mj-lt"/>
              </a:rPr>
              <a:t>Higher layers – context dependent</a:t>
            </a:r>
            <a:endParaRPr lang="en-US" sz="20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A695FA-FFD2-438E-8B19-E3EDDE2D24E9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 err="1"/>
              <a:t>ELMo</a:t>
            </a:r>
            <a:r>
              <a:rPr lang="en-US" kern="0" dirty="0"/>
              <a:t>: Deep contextualized word representations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4F87C-8C56-4D01-B0F1-A346D5A6177A}"/>
              </a:ext>
            </a:extLst>
          </p:cNvPr>
          <p:cNvSpPr txBox="1"/>
          <p:nvPr/>
        </p:nvSpPr>
        <p:spPr>
          <a:xfrm>
            <a:off x="413082" y="5314903"/>
            <a:ext cx="60938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393E42"/>
                </a:solidFill>
                <a:effectLst/>
                <a:latin typeface="+mj-lt"/>
              </a:rPr>
              <a:t>It's your turn to wash the </a:t>
            </a:r>
            <a:r>
              <a:rPr lang="en-US" sz="2000" b="1" i="0" dirty="0">
                <a:solidFill>
                  <a:srgbClr val="393E42"/>
                </a:solidFill>
                <a:effectLst/>
                <a:latin typeface="+mj-lt"/>
              </a:rPr>
              <a:t>dishes</a:t>
            </a:r>
            <a:r>
              <a:rPr lang="en-US" sz="2000" i="0" dirty="0">
                <a:solidFill>
                  <a:srgbClr val="393E42"/>
                </a:solidFill>
                <a:effectLst/>
                <a:latin typeface="+mj-lt"/>
              </a:rPr>
              <a:t> = plates.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393E42"/>
                </a:solidFill>
                <a:effectLst/>
                <a:latin typeface="+mj-lt"/>
              </a:rPr>
              <a:t>How long does it take to cook </a:t>
            </a:r>
            <a:r>
              <a:rPr lang="en-US" sz="2000" b="1" dirty="0">
                <a:solidFill>
                  <a:srgbClr val="393E42"/>
                </a:solidFill>
                <a:effectLst/>
                <a:latin typeface="+mj-lt"/>
              </a:rPr>
              <a:t>this dish</a:t>
            </a:r>
            <a:r>
              <a:rPr lang="en-US" sz="2000" i="0" dirty="0">
                <a:solidFill>
                  <a:srgbClr val="393E42"/>
                </a:solidFill>
                <a:effectLst/>
                <a:latin typeface="+mj-lt"/>
              </a:rPr>
              <a:t>? = a meal.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93E42"/>
              </a:solidFill>
              <a:latin typeface="Proxima Nova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93E42"/>
              </a:solidFill>
              <a:effectLst/>
              <a:latin typeface="Proxima Nova"/>
            </a:endParaRPr>
          </a:p>
          <a:p>
            <a:pPr algn="l"/>
            <a:endParaRPr lang="en-US" b="0" i="0" dirty="0">
              <a:solidFill>
                <a:srgbClr val="393E42"/>
              </a:solidFill>
              <a:effectLst/>
              <a:latin typeface="Proxima Nova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DC2F845-7CDA-497A-8291-EC40C855AFFD}"/>
              </a:ext>
            </a:extLst>
          </p:cNvPr>
          <p:cNvSpPr/>
          <p:nvPr/>
        </p:nvSpPr>
        <p:spPr>
          <a:xfrm>
            <a:off x="5881956" y="5223247"/>
            <a:ext cx="251717" cy="931345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1847B-B98B-4E9D-9A7B-41EBDB8E60BD}"/>
              </a:ext>
            </a:extLst>
          </p:cNvPr>
          <p:cNvSpPr txBox="1"/>
          <p:nvPr/>
        </p:nvSpPr>
        <p:spPr>
          <a:xfrm>
            <a:off x="6159358" y="5500471"/>
            <a:ext cx="295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Polysemy</a:t>
            </a:r>
          </a:p>
        </p:txBody>
      </p:sp>
    </p:spTree>
    <p:extLst>
      <p:ext uri="{BB962C8B-B14F-4D97-AF65-F5344CB8AC3E}">
        <p14:creationId xmlns:p14="http://schemas.microsoft.com/office/powerpoint/2010/main" val="212141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D197F-F191-47A0-8103-726613B2A21F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BERT embeddings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9A6B778-EA0C-4776-A294-35688C333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r="20589" b="-2256"/>
          <a:stretch/>
        </p:blipFill>
        <p:spPr bwMode="auto">
          <a:xfrm>
            <a:off x="381000" y="2971800"/>
            <a:ext cx="519952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97BBF-3DBD-4DC2-A938-E32A7E5F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470592"/>
            <a:ext cx="2590800" cy="3550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42E8FC-06C8-4AC2-8A28-19D4F57CBDA1}"/>
              </a:ext>
            </a:extLst>
          </p:cNvPr>
          <p:cNvSpPr/>
          <p:nvPr/>
        </p:nvSpPr>
        <p:spPr>
          <a:xfrm>
            <a:off x="914400" y="3200400"/>
            <a:ext cx="4666129" cy="7620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7EC79F8-A827-4FCB-974C-564AFEF1266A}"/>
              </a:ext>
            </a:extLst>
          </p:cNvPr>
          <p:cNvSpPr/>
          <p:nvPr/>
        </p:nvSpPr>
        <p:spPr>
          <a:xfrm>
            <a:off x="5638800" y="3429000"/>
            <a:ext cx="2057400" cy="1524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87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D197F-F191-47A0-8103-726613B2A21F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BERT embeddings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924B40ED-9604-4263-86B1-B2B723063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819400"/>
            <a:ext cx="7810500" cy="245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228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76CD78-1721-448C-B76C-199CDBCC8884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BERT embeddings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DBD3-F74A-49FA-A6C1-264DF636EFE5}"/>
              </a:ext>
            </a:extLst>
          </p:cNvPr>
          <p:cNvSpPr txBox="1"/>
          <p:nvPr/>
        </p:nvSpPr>
        <p:spPr>
          <a:xfrm>
            <a:off x="457200" y="2481721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 all 12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 only some of the last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Concatenate some of the last layers</a:t>
            </a:r>
          </a:p>
        </p:txBody>
      </p:sp>
    </p:spTree>
    <p:extLst>
      <p:ext uri="{BB962C8B-B14F-4D97-AF65-F5344CB8AC3E}">
        <p14:creationId xmlns:p14="http://schemas.microsoft.com/office/powerpoint/2010/main" val="3498175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C7B1-E613-BF16-FA04-EDEA5B24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408453"/>
            <a:ext cx="3080085" cy="782548"/>
          </a:xfrm>
        </p:spPr>
        <p:txBody>
          <a:bodyPr/>
          <a:lstStyle/>
          <a:p>
            <a:r>
              <a:rPr lang="en-US" sz="5400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221638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6AC8EB-CE05-4C39-9FDA-165EE370A845}"/>
              </a:ext>
            </a:extLst>
          </p:cNvPr>
          <p:cNvSpPr txBox="1"/>
          <p:nvPr/>
        </p:nvSpPr>
        <p:spPr>
          <a:xfrm>
            <a:off x="533400" y="2819400"/>
            <a:ext cx="5791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A man and his son are in a terrible accident and are rushed to the hospital in critical care. </a:t>
            </a:r>
          </a:p>
          <a:p>
            <a:endParaRPr lang="en-US" sz="2000" b="1" dirty="0">
              <a:solidFill>
                <a:srgbClr val="333333"/>
              </a:solidFill>
              <a:latin typeface="Helvetica Neue"/>
            </a:endParaRPr>
          </a:p>
          <a:p>
            <a:endParaRPr lang="en-US" sz="2000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The doctor looks at the boy and exclaims "I can't operate on this boy, he's my son!“</a:t>
            </a:r>
          </a:p>
          <a:p>
            <a:endParaRPr lang="en-US" sz="2000" b="1" dirty="0">
              <a:solidFill>
                <a:srgbClr val="333333"/>
              </a:solidFill>
              <a:latin typeface="Helvetica Neue"/>
            </a:endParaRPr>
          </a:p>
          <a:p>
            <a:endParaRPr lang="en-US" sz="2000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 How could this be?</a:t>
            </a:r>
            <a:endParaRPr lang="en-US" sz="2000" b="1" dirty="0"/>
          </a:p>
        </p:txBody>
      </p:sp>
      <p:pic>
        <p:nvPicPr>
          <p:cNvPr id="26628" name="Picture 4" descr="Hospital sign Vectors &amp; Illustrations for Free Download | Freepik">
            <a:extLst>
              <a:ext uri="{FF2B5EF4-FFF2-40B4-BE49-F238E27FC236}">
                <a16:creationId xmlns:a16="http://schemas.microsoft.com/office/drawing/2014/main" id="{48453677-1696-4BF4-B2D5-79150640D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9" b="2041"/>
          <a:stretch/>
        </p:blipFill>
        <p:spPr bwMode="auto">
          <a:xfrm>
            <a:off x="6324600" y="2667000"/>
            <a:ext cx="5562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CC472D2-9F5B-4F60-8A57-03EAFDC7BB11}"/>
              </a:ext>
            </a:extLst>
          </p:cNvPr>
          <p:cNvSpPr txBox="1">
            <a:spLocks/>
          </p:cNvSpPr>
          <p:nvPr/>
        </p:nvSpPr>
        <p:spPr>
          <a:xfrm>
            <a:off x="571500" y="653058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A short break with a riddle</a:t>
            </a:r>
          </a:p>
        </p:txBody>
      </p:sp>
    </p:spTree>
    <p:extLst>
      <p:ext uri="{BB962C8B-B14F-4D97-AF65-F5344CB8AC3E}">
        <p14:creationId xmlns:p14="http://schemas.microsoft.com/office/powerpoint/2010/main" val="3245108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2D9E02-02E8-4BAC-A0CB-125C8C6A1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301" y="0"/>
            <a:ext cx="12244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11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9F5AA-E90C-4D3E-AD7B-B2B2207F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57611"/>
            <a:ext cx="4911939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3F47F-DC1C-44A9-9E9A-D047E9E9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657611"/>
            <a:ext cx="4648200" cy="21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98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">
            <a:extLst>
              <a:ext uri="{FF2B5EF4-FFF2-40B4-BE49-F238E27FC236}">
                <a16:creationId xmlns:a16="http://schemas.microsoft.com/office/drawing/2014/main" id="{2657FE82-4FF5-49D5-B124-039724AD5C0F}"/>
              </a:ext>
            </a:extLst>
          </p:cNvPr>
          <p:cNvSpPr/>
          <p:nvPr/>
        </p:nvSpPr>
        <p:spPr>
          <a:xfrm>
            <a:off x="8818440" y="3047998"/>
            <a:ext cx="1863385" cy="17746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0FD595D2-D375-4A17-B3FB-2C0AA59BE1FB}"/>
              </a:ext>
            </a:extLst>
          </p:cNvPr>
          <p:cNvSpPr/>
          <p:nvPr/>
        </p:nvSpPr>
        <p:spPr>
          <a:xfrm>
            <a:off x="6447923" y="3047998"/>
            <a:ext cx="1863385" cy="17746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F20D28F8-E110-4E96-9725-3B1A3A7D0956}"/>
              </a:ext>
            </a:extLst>
          </p:cNvPr>
          <p:cNvSpPr/>
          <p:nvPr/>
        </p:nvSpPr>
        <p:spPr>
          <a:xfrm>
            <a:off x="3953123" y="3047998"/>
            <a:ext cx="1863385" cy="17746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A4A3A72-81EE-448D-A640-604311A4B165}"/>
              </a:ext>
            </a:extLst>
          </p:cNvPr>
          <p:cNvSpPr/>
          <p:nvPr/>
        </p:nvSpPr>
        <p:spPr>
          <a:xfrm>
            <a:off x="1535860" y="3047998"/>
            <a:ext cx="1856521" cy="177469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F1D39A0-061D-492C-8A82-2C1663D475AD}"/>
              </a:ext>
            </a:extLst>
          </p:cNvPr>
          <p:cNvSpPr txBox="1"/>
          <p:nvPr/>
        </p:nvSpPr>
        <p:spPr>
          <a:xfrm>
            <a:off x="4153167" y="3815428"/>
            <a:ext cx="15325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75" dirty="0">
                <a:latin typeface="+mj-lt"/>
                <a:cs typeface="DejaVu Sans Condensed"/>
              </a:rPr>
              <a:t>Model </a:t>
            </a:r>
            <a:r>
              <a:rPr b="1" spc="-80" dirty="0">
                <a:latin typeface="+mj-lt"/>
                <a:cs typeface="DejaVu Sans Condensed"/>
              </a:rPr>
              <a:t>is</a:t>
            </a:r>
            <a:r>
              <a:rPr b="1" spc="-155" dirty="0">
                <a:latin typeface="+mj-lt"/>
                <a:cs typeface="DejaVu Sans Condensed"/>
              </a:rPr>
              <a:t> </a:t>
            </a:r>
            <a:r>
              <a:rPr b="1" spc="-95" dirty="0">
                <a:latin typeface="+mj-lt"/>
                <a:cs typeface="DejaVu Sans Condensed"/>
              </a:rPr>
              <a:t>trained</a:t>
            </a:r>
            <a:endParaRPr dirty="0">
              <a:latin typeface="+mj-lt"/>
              <a:cs typeface="DejaVu Sans Condensed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3DF44E3-942D-4526-A487-0050216EC08F}"/>
              </a:ext>
            </a:extLst>
          </p:cNvPr>
          <p:cNvSpPr txBox="1">
            <a:spLocks/>
          </p:cNvSpPr>
          <p:nvPr/>
        </p:nvSpPr>
        <p:spPr>
          <a:xfrm>
            <a:off x="6705600" y="3322279"/>
            <a:ext cx="1295400" cy="127611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marR="5080" indent="-635" algn="ctr">
              <a:lnSpc>
                <a:spcPct val="115599"/>
              </a:lnSpc>
              <a:spcBef>
                <a:spcPts val="80"/>
              </a:spcBef>
            </a:pPr>
            <a:r>
              <a:rPr lang="en-US" sz="1800" b="1" kern="0" spc="-80" dirty="0">
                <a:solidFill>
                  <a:srgbClr val="000000"/>
                </a:solidFill>
                <a:latin typeface="+mj-lt"/>
                <a:cs typeface="DejaVu Sans Condensed"/>
              </a:rPr>
              <a:t>Media </a:t>
            </a:r>
            <a:r>
              <a:rPr lang="en-US" sz="1800" b="1" kern="0" spc="-100" dirty="0">
                <a:solidFill>
                  <a:srgbClr val="000000"/>
                </a:solidFill>
                <a:latin typeface="+mj-lt"/>
                <a:cs typeface="DejaVu Sans Condensed"/>
              </a:rPr>
              <a:t>are  </a:t>
            </a:r>
            <a:r>
              <a:rPr lang="en-US" sz="1800" b="1" kern="0" spc="-105" dirty="0">
                <a:solidFill>
                  <a:srgbClr val="000000"/>
                </a:solidFill>
                <a:latin typeface="+mj-lt"/>
                <a:cs typeface="DejaVu Sans Condensed"/>
              </a:rPr>
              <a:t>ﬁltered,</a:t>
            </a:r>
            <a:r>
              <a:rPr lang="en-US" sz="1800" b="1" kern="0" spc="-120" dirty="0">
                <a:solidFill>
                  <a:srgbClr val="000000"/>
                </a:solidFill>
                <a:latin typeface="+mj-lt"/>
                <a:cs typeface="DejaVu Sans Condensed"/>
              </a:rPr>
              <a:t> </a:t>
            </a:r>
            <a:r>
              <a:rPr lang="en-US" sz="1800" b="1" kern="0" spc="-100" dirty="0">
                <a:solidFill>
                  <a:srgbClr val="000000"/>
                </a:solidFill>
                <a:latin typeface="+mj-lt"/>
                <a:cs typeface="DejaVu Sans Condensed"/>
              </a:rPr>
              <a:t>ranked, </a:t>
            </a:r>
            <a:r>
              <a:rPr lang="en-US" sz="1800" b="1" kern="0" spc="-60" dirty="0">
                <a:solidFill>
                  <a:srgbClr val="000000"/>
                </a:solidFill>
                <a:latin typeface="+mj-lt"/>
                <a:cs typeface="DejaVu Sans Condensed"/>
              </a:rPr>
              <a:t> </a:t>
            </a:r>
            <a:r>
              <a:rPr lang="en-US" sz="1800" b="1" kern="0" spc="-95" dirty="0">
                <a:solidFill>
                  <a:srgbClr val="000000"/>
                </a:solidFill>
                <a:latin typeface="+mj-lt"/>
                <a:cs typeface="DejaVu Sans Condensed"/>
              </a:rPr>
              <a:t>aggregated..</a:t>
            </a:r>
            <a:endParaRPr lang="en-US" sz="1800" b="1" kern="0" dirty="0">
              <a:latin typeface="+mj-lt"/>
              <a:cs typeface="DejaVu Sans Condensed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D677003-5AEB-49DC-A1BC-32461D753968}"/>
              </a:ext>
            </a:extLst>
          </p:cNvPr>
          <p:cNvSpPr txBox="1"/>
          <p:nvPr/>
        </p:nvSpPr>
        <p:spPr>
          <a:xfrm>
            <a:off x="9296107" y="3631435"/>
            <a:ext cx="1186460" cy="631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>
              <a:lnSpc>
                <a:spcPct val="114599"/>
              </a:lnSpc>
              <a:spcBef>
                <a:spcPts val="100"/>
              </a:spcBef>
            </a:pPr>
            <a:r>
              <a:rPr b="1" spc="-80" dirty="0">
                <a:latin typeface="+mj-lt"/>
                <a:cs typeface="DejaVu Sans Condensed"/>
              </a:rPr>
              <a:t>People</a:t>
            </a:r>
            <a:r>
              <a:rPr b="1" spc="-145" dirty="0">
                <a:latin typeface="+mj-lt"/>
                <a:cs typeface="DejaVu Sans Condensed"/>
              </a:rPr>
              <a:t> </a:t>
            </a:r>
            <a:r>
              <a:rPr b="1" spc="-85" dirty="0">
                <a:latin typeface="+mj-lt"/>
                <a:cs typeface="DejaVu Sans Condensed"/>
              </a:rPr>
              <a:t>see  </a:t>
            </a:r>
            <a:r>
              <a:rPr b="1" spc="-100" dirty="0">
                <a:latin typeface="+mj-lt"/>
                <a:cs typeface="DejaVu Sans Condensed"/>
              </a:rPr>
              <a:t>output</a:t>
            </a:r>
            <a:endParaRPr dirty="0">
              <a:latin typeface="+mj-lt"/>
              <a:cs typeface="DejaVu Sans Condensed"/>
            </a:endParaRP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CEF206FE-3E96-41E4-AFDF-B671C26DED7E}"/>
              </a:ext>
            </a:extLst>
          </p:cNvPr>
          <p:cNvSpPr txBox="1"/>
          <p:nvPr/>
        </p:nvSpPr>
        <p:spPr>
          <a:xfrm>
            <a:off x="1709433" y="3486428"/>
            <a:ext cx="1384935" cy="94782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5300"/>
              </a:lnSpc>
              <a:spcBef>
                <a:spcPts val="85"/>
              </a:spcBef>
            </a:pPr>
            <a:r>
              <a:rPr b="1" spc="-95" dirty="0">
                <a:latin typeface="+mj-lt"/>
                <a:cs typeface="DejaVu Sans Condensed"/>
              </a:rPr>
              <a:t>Training</a:t>
            </a:r>
            <a:r>
              <a:rPr b="1" spc="-120" dirty="0">
                <a:latin typeface="+mj-lt"/>
                <a:cs typeface="DejaVu Sans Condensed"/>
              </a:rPr>
              <a:t> </a:t>
            </a:r>
            <a:r>
              <a:rPr b="1" spc="-100" dirty="0">
                <a:latin typeface="+mj-lt"/>
                <a:cs typeface="DejaVu Sans Condensed"/>
              </a:rPr>
              <a:t>data</a:t>
            </a:r>
            <a:r>
              <a:rPr b="1" spc="-114" dirty="0">
                <a:latin typeface="+mj-lt"/>
                <a:cs typeface="DejaVu Sans Condensed"/>
              </a:rPr>
              <a:t> </a:t>
            </a:r>
            <a:r>
              <a:rPr b="1" spc="-100" dirty="0">
                <a:latin typeface="+mj-lt"/>
                <a:cs typeface="DejaVu Sans Condensed"/>
              </a:rPr>
              <a:t>are </a:t>
            </a:r>
            <a:r>
              <a:rPr b="1" spc="-55" dirty="0">
                <a:latin typeface="+mj-lt"/>
                <a:cs typeface="DejaVu Sans Condensed"/>
              </a:rPr>
              <a:t> </a:t>
            </a:r>
            <a:r>
              <a:rPr b="1" spc="-80" dirty="0">
                <a:latin typeface="+mj-lt"/>
                <a:cs typeface="DejaVu Sans Condensed"/>
              </a:rPr>
              <a:t>collected </a:t>
            </a:r>
            <a:r>
              <a:rPr b="1" spc="-90" dirty="0">
                <a:latin typeface="+mj-lt"/>
                <a:cs typeface="DejaVu Sans Condensed"/>
              </a:rPr>
              <a:t>and  </a:t>
            </a:r>
            <a:r>
              <a:rPr b="1" spc="-95" dirty="0">
                <a:latin typeface="+mj-lt"/>
                <a:cs typeface="DejaVu Sans Condensed"/>
              </a:rPr>
              <a:t>annotated</a:t>
            </a:r>
            <a:endParaRPr dirty="0">
              <a:latin typeface="+mj-lt"/>
              <a:cs typeface="DejaVu Sans Condensed"/>
            </a:endParaRPr>
          </a:p>
        </p:txBody>
      </p:sp>
      <p:sp>
        <p:nvSpPr>
          <p:cNvPr id="28" name="Arrow: Curved Up 27">
            <a:extLst>
              <a:ext uri="{FF2B5EF4-FFF2-40B4-BE49-F238E27FC236}">
                <a16:creationId xmlns:a16="http://schemas.microsoft.com/office/drawing/2014/main" id="{D88C7E54-2765-41A5-8AAD-97D427645248}"/>
              </a:ext>
            </a:extLst>
          </p:cNvPr>
          <p:cNvSpPr/>
          <p:nvPr/>
        </p:nvSpPr>
        <p:spPr>
          <a:xfrm>
            <a:off x="2752167" y="4696203"/>
            <a:ext cx="1904996" cy="472309"/>
          </a:xfrm>
          <a:prstGeom prst="curved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64F1F7A0-33A1-47AD-966A-B4E1977C9D2D}"/>
              </a:ext>
            </a:extLst>
          </p:cNvPr>
          <p:cNvSpPr/>
          <p:nvPr/>
        </p:nvSpPr>
        <p:spPr>
          <a:xfrm>
            <a:off x="5448304" y="4831066"/>
            <a:ext cx="1904996" cy="472309"/>
          </a:xfrm>
          <a:prstGeom prst="curved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547C267B-EDA3-4D27-A987-16E44677668F}"/>
              </a:ext>
            </a:extLst>
          </p:cNvPr>
          <p:cNvSpPr/>
          <p:nvPr/>
        </p:nvSpPr>
        <p:spPr>
          <a:xfrm>
            <a:off x="7696200" y="4831066"/>
            <a:ext cx="1904996" cy="472309"/>
          </a:xfrm>
          <a:prstGeom prst="curved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595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871AD385-62CB-415B-A5D9-545FE7712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979309"/>
              </p:ext>
            </p:extLst>
          </p:nvPr>
        </p:nvGraphicFramePr>
        <p:xfrm>
          <a:off x="457200" y="1905000"/>
          <a:ext cx="6249035" cy="30338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21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748"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3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2400" b="1" spc="-85" dirty="0"/>
                        <a:t>Human </a:t>
                      </a:r>
                      <a:r>
                        <a:rPr sz="2400" b="1" spc="-75" dirty="0"/>
                        <a:t>Biases </a:t>
                      </a:r>
                      <a:r>
                        <a:rPr sz="2400" b="1" spc="-85" dirty="0"/>
                        <a:t>in </a:t>
                      </a:r>
                      <a:r>
                        <a:rPr sz="2400" b="1" spc="-90" dirty="0"/>
                        <a:t>Data</a:t>
                      </a:r>
                      <a:endParaRPr sz="2400" dirty="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128905" marB="0"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194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572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Reporting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 bias</a:t>
                      </a:r>
                      <a:endParaRPr sz="1800" b="1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13017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5049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Stereotypical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 bias</a:t>
                      </a:r>
                      <a:endParaRPr sz="1800" b="1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130175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986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b="1" spc="-65" dirty="0">
                          <a:solidFill>
                            <a:schemeClr val="tx1"/>
                          </a:solidFill>
                        </a:rPr>
                        <a:t>Group </a:t>
                      </a:r>
                      <a:r>
                        <a:rPr sz="1800" b="1" spc="-85" dirty="0">
                          <a:solidFill>
                            <a:schemeClr val="tx1"/>
                          </a:solidFill>
                        </a:rPr>
                        <a:t>attribution error</a:t>
                      </a:r>
                      <a:endParaRPr sz="1800" b="1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13017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49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spc="-70" dirty="0">
                          <a:solidFill>
                            <a:schemeClr val="tx1"/>
                          </a:solidFill>
                        </a:rPr>
                        <a:t>Selection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 bias</a:t>
                      </a:r>
                      <a:endParaRPr sz="1800" b="1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667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5049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spc="-70" dirty="0">
                          <a:solidFill>
                            <a:schemeClr val="tx1"/>
                          </a:solidFill>
                        </a:rPr>
                        <a:t>Historical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unfairness</a:t>
                      </a:r>
                      <a:endParaRPr sz="1800" b="1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667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986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spc="-60" dirty="0">
                          <a:solidFill>
                            <a:schemeClr val="tx1"/>
                          </a:solidFill>
                        </a:rPr>
                        <a:t>Halo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eﬀect</a:t>
                      </a:r>
                      <a:endParaRPr sz="1800" b="1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667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4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Overgeneralization</a:t>
                      </a:r>
                      <a:endParaRPr sz="1800" b="1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504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Implicit</a:t>
                      </a:r>
                      <a:r>
                        <a:rPr sz="1800" b="1" spc="-8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70" dirty="0">
                          <a:solidFill>
                            <a:schemeClr val="tx1"/>
                          </a:solidFill>
                        </a:rPr>
                        <a:t>associations</a:t>
                      </a:r>
                      <a:endParaRPr sz="1800" b="1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800" b="1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4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Out-group 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homogeneity</a:t>
                      </a:r>
                      <a:r>
                        <a:rPr sz="1800" b="1" spc="-7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bias</a:t>
                      </a:r>
                      <a:endParaRPr sz="1800" b="1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504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Implicit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85" dirty="0">
                          <a:solidFill>
                            <a:schemeClr val="tx1"/>
                          </a:solidFill>
                        </a:rPr>
                        <a:t>stereotypes</a:t>
                      </a:r>
                      <a:endParaRPr sz="1800" b="1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978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800" b="1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504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70" dirty="0">
                          <a:solidFill>
                            <a:schemeClr val="tx1"/>
                          </a:solidFill>
                        </a:rPr>
                        <a:t>Prejudice</a:t>
                      </a:r>
                      <a:endParaRPr sz="1800" b="1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FE48E1F9-A094-4E42-B55F-D8A9128E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99566"/>
              </p:ext>
            </p:extLst>
          </p:nvPr>
        </p:nvGraphicFramePr>
        <p:xfrm>
          <a:off x="5791200" y="4114800"/>
          <a:ext cx="6246495" cy="267331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748">
                <a:tc gridSpan="3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2400" b="1" spc="-85" dirty="0">
                          <a:solidFill>
                            <a:schemeClr val="tx1"/>
                          </a:solidFill>
                        </a:rPr>
                        <a:t>Human </a:t>
                      </a:r>
                      <a:r>
                        <a:rPr sz="2400" b="1" spc="-75" dirty="0">
                          <a:solidFill>
                            <a:schemeClr val="tx1"/>
                          </a:solidFill>
                        </a:rPr>
                        <a:t>Biases </a:t>
                      </a:r>
                      <a:r>
                        <a:rPr sz="2400" b="1" spc="-85" dirty="0">
                          <a:solidFill>
                            <a:schemeClr val="tx1"/>
                          </a:solidFill>
                        </a:rPr>
                        <a:t>in </a:t>
                      </a:r>
                      <a:r>
                        <a:rPr sz="2400" b="1" spc="-70" dirty="0">
                          <a:solidFill>
                            <a:schemeClr val="tx1"/>
                          </a:solidFill>
                        </a:rPr>
                        <a:t>Collection </a:t>
                      </a:r>
                      <a:r>
                        <a:rPr sz="2400" b="1" spc="-90" dirty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sz="2400" b="1" spc="-85" dirty="0">
                          <a:solidFill>
                            <a:schemeClr val="tx1"/>
                          </a:solidFill>
                        </a:rPr>
                        <a:t> Annotation</a:t>
                      </a:r>
                      <a:endParaRPr sz="2400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129540" marB="0">
                    <a:lnB w="25400" cap="flat" cmpd="sng" algn="ctr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19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Sampling </a:t>
                      </a:r>
                      <a:r>
                        <a:rPr sz="1800" b="1" spc="-85" dirty="0">
                          <a:solidFill>
                            <a:schemeClr val="tx1"/>
                          </a:solidFill>
                        </a:rPr>
                        <a:t>error</a:t>
                      </a:r>
                      <a:endParaRPr sz="1800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13017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b="1" spc="-65" dirty="0">
                          <a:solidFill>
                            <a:schemeClr val="tx1"/>
                          </a:solidFill>
                        </a:rPr>
                        <a:t>Bias </a:t>
                      </a:r>
                      <a:r>
                        <a:rPr sz="1800" b="1" spc="-70" dirty="0">
                          <a:solidFill>
                            <a:schemeClr val="tx1"/>
                          </a:solidFill>
                        </a:rPr>
                        <a:t>blind</a:t>
                      </a:r>
                      <a:r>
                        <a:rPr sz="1800" b="1" spc="-8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spot</a:t>
                      </a:r>
                      <a:endParaRPr sz="180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13017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b="1" spc="-65" dirty="0">
                          <a:solidFill>
                            <a:schemeClr val="tx1"/>
                          </a:solidFill>
                        </a:rPr>
                        <a:t>Neglect of</a:t>
                      </a:r>
                      <a:r>
                        <a:rPr sz="1800" b="1" spc="-8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probability</a:t>
                      </a:r>
                      <a:endParaRPr sz="180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13017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Non-sampling </a:t>
                      </a:r>
                      <a:r>
                        <a:rPr sz="1800" b="1" spc="-85" dirty="0">
                          <a:solidFill>
                            <a:schemeClr val="tx1"/>
                          </a:solidFill>
                        </a:rPr>
                        <a:t>error</a:t>
                      </a:r>
                      <a:endParaRPr sz="180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6670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Conﬁrmation bias</a:t>
                      </a:r>
                      <a:endParaRPr sz="180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6670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spc="-65" dirty="0">
                          <a:solidFill>
                            <a:schemeClr val="tx1"/>
                          </a:solidFill>
                        </a:rPr>
                        <a:t>Anecdotal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 fallacy</a:t>
                      </a:r>
                      <a:endParaRPr sz="180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6670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Insensitivity </a:t>
                      </a:r>
                      <a:r>
                        <a:rPr sz="1800" b="1" spc="-85" dirty="0">
                          <a:solidFill>
                            <a:schemeClr val="tx1"/>
                          </a:solidFill>
                        </a:rPr>
                        <a:t>to 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sample</a:t>
                      </a:r>
                      <a:r>
                        <a:rPr sz="1800" b="1" spc="-65" dirty="0">
                          <a:solidFill>
                            <a:schemeClr val="tx1"/>
                          </a:solidFill>
                        </a:rPr>
                        <a:t> size</a:t>
                      </a:r>
                      <a:endParaRPr sz="180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Subjective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sz="1800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70" dirty="0">
                          <a:solidFill>
                            <a:schemeClr val="tx1"/>
                          </a:solidFill>
                        </a:rPr>
                        <a:t>Illusion </a:t>
                      </a:r>
                      <a:r>
                        <a:rPr sz="1800" b="1" spc="-65" dirty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 validity</a:t>
                      </a:r>
                      <a:endParaRPr sz="180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65" dirty="0">
                          <a:solidFill>
                            <a:schemeClr val="tx1"/>
                          </a:solidFill>
                        </a:rPr>
                        <a:t>Correspondence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 bias</a:t>
                      </a:r>
                      <a:endParaRPr sz="180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85" dirty="0">
                          <a:solidFill>
                            <a:schemeClr val="tx1"/>
                          </a:solidFill>
                        </a:rPr>
                        <a:t>Experimenter’s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bias</a:t>
                      </a:r>
                      <a:endParaRPr sz="180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982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In-group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 bias</a:t>
                      </a:r>
                      <a:endParaRPr sz="1800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70" dirty="0">
                          <a:solidFill>
                            <a:schemeClr val="tx1"/>
                          </a:solidFill>
                        </a:rPr>
                        <a:t>Choice-supportive</a:t>
                      </a:r>
                      <a:r>
                        <a:rPr sz="1800" b="1" spc="-8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b="1" spc="-75" dirty="0">
                          <a:solidFill>
                            <a:schemeClr val="tx1"/>
                          </a:solidFill>
                        </a:rPr>
                        <a:t>bias</a:t>
                      </a:r>
                      <a:endParaRPr sz="1800" dirty="0">
                        <a:solidFill>
                          <a:schemeClr val="tx1"/>
                        </a:solidFill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23495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7A37129F-7660-4A59-956E-81549AB3DC36}"/>
              </a:ext>
            </a:extLst>
          </p:cNvPr>
          <p:cNvSpPr txBox="1">
            <a:spLocks/>
          </p:cNvSpPr>
          <p:nvPr/>
        </p:nvSpPr>
        <p:spPr>
          <a:xfrm>
            <a:off x="571500" y="653058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Training data are collected and annotated</a:t>
            </a:r>
          </a:p>
        </p:txBody>
      </p:sp>
    </p:spTree>
    <p:extLst>
      <p:ext uri="{BB962C8B-B14F-4D97-AF65-F5344CB8AC3E}">
        <p14:creationId xmlns:p14="http://schemas.microsoft.com/office/powerpoint/2010/main" val="242133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CBAB-5DD4-458B-BA9B-86F9AFCA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8200"/>
            <a:ext cx="9737605" cy="1077218"/>
          </a:xfrm>
        </p:spPr>
        <p:txBody>
          <a:bodyPr/>
          <a:lstStyle/>
          <a:p>
            <a:r>
              <a:rPr lang="en-US" sz="3600" spc="-5" dirty="0">
                <a:latin typeface="Candara"/>
                <a:cs typeface="Candara"/>
              </a:rPr>
              <a:t>Level</a:t>
            </a:r>
            <a:r>
              <a:rPr lang="en-US" sz="3600" spc="-30" dirty="0">
                <a:latin typeface="Candara"/>
                <a:cs typeface="Candara"/>
              </a:rPr>
              <a:t> </a:t>
            </a:r>
            <a:r>
              <a:rPr lang="en-US" sz="3600" dirty="0">
                <a:latin typeface="Candara"/>
                <a:cs typeface="Candara"/>
              </a:rPr>
              <a:t>Of</a:t>
            </a:r>
            <a:r>
              <a:rPr lang="en-US" sz="3600" spc="-25" dirty="0">
                <a:latin typeface="Candara"/>
                <a:cs typeface="Candara"/>
              </a:rPr>
              <a:t> </a:t>
            </a:r>
            <a:r>
              <a:rPr lang="en-US" sz="3600" spc="-5" dirty="0">
                <a:latin typeface="Candara"/>
                <a:cs typeface="Candara"/>
              </a:rPr>
              <a:t>Linguistic </a:t>
            </a:r>
            <a:r>
              <a:rPr lang="en-US" sz="3600" spc="-765" dirty="0">
                <a:latin typeface="Candara"/>
                <a:cs typeface="Candara"/>
              </a:rPr>
              <a:t> </a:t>
            </a:r>
            <a:r>
              <a:rPr lang="en-US" sz="3600" spc="-5" dirty="0">
                <a:latin typeface="Candara"/>
                <a:cs typeface="Candara"/>
              </a:rPr>
              <a:t>Knowledge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8A1C1673-C5B7-4B70-961E-279E003AB64D}"/>
              </a:ext>
            </a:extLst>
          </p:cNvPr>
          <p:cNvPicPr/>
          <p:nvPr/>
        </p:nvPicPr>
        <p:blipFill rotWithShape="1">
          <a:blip r:embed="rId2" cstate="print"/>
          <a:srcRect t="33465"/>
          <a:stretch/>
        </p:blipFill>
        <p:spPr>
          <a:xfrm>
            <a:off x="3429000" y="2209800"/>
            <a:ext cx="457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06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467245-04B2-4531-84B2-10EF666AEA45}"/>
              </a:ext>
            </a:extLst>
          </p:cNvPr>
          <p:cNvSpPr txBox="1"/>
          <p:nvPr/>
        </p:nvSpPr>
        <p:spPr>
          <a:xfrm>
            <a:off x="762000" y="3060210"/>
            <a:ext cx="6553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frequency with which people write about actions, outcomes, or properties is </a:t>
            </a:r>
            <a:r>
              <a:rPr lang="en-US" sz="2400" b="1" dirty="0"/>
              <a:t>not a reflection of real-world frequencies </a:t>
            </a:r>
            <a:r>
              <a:rPr lang="en-US" sz="2400" dirty="0"/>
              <a:t>or the degree to which a property is characteristic of a class of individuals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720CE6-4D3D-4639-9E32-61E8DF330B1A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Human reporting bias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AC70D976-8C85-4945-BC2D-16832F014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65313"/>
              </p:ext>
            </p:extLst>
          </p:nvPr>
        </p:nvGraphicFramePr>
        <p:xfrm>
          <a:off x="7543800" y="2438400"/>
          <a:ext cx="3340735" cy="366652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099">
                <a:tc gridSpan="2">
                  <a:txBody>
                    <a:bodyPr/>
                    <a:lstStyle/>
                    <a:p>
                      <a:pPr marL="8572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415415" algn="l"/>
                        </a:tabLst>
                        <a:defRPr/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</a:rPr>
                        <a:t>Word</a:t>
                      </a:r>
                      <a:r>
                        <a:rPr lang="en-US" sz="1800" b="1" spc="-2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800" b="1" spc="65" dirty="0">
                          <a:solidFill>
                            <a:srgbClr val="FFFFFF"/>
                          </a:solidFill>
                        </a:rPr>
                        <a:t>corpus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</a:rPr>
                        <a:t>	</a:t>
                      </a:r>
                      <a:r>
                        <a:rPr lang="en-US" sz="1800" b="1" spc="-20" dirty="0">
                          <a:solidFill>
                            <a:srgbClr val="FFFFFF"/>
                          </a:solidFill>
                        </a:rPr>
                        <a:t>    </a:t>
                      </a:r>
                      <a:r>
                        <a:rPr sz="1800" b="1" spc="35" dirty="0">
                          <a:solidFill>
                            <a:srgbClr val="FFFFFF"/>
                          </a:solidFill>
                        </a:rPr>
                        <a:t>Frequency </a:t>
                      </a:r>
                      <a:r>
                        <a:rPr sz="1800" b="1" spc="20" dirty="0">
                          <a:solidFill>
                            <a:srgbClr val="FFFFFF"/>
                          </a:solidFill>
                        </a:rPr>
                        <a:t>in</a:t>
                      </a:r>
                      <a:endParaRPr sz="1800" dirty="0">
                        <a:latin typeface="Lato"/>
                        <a:cs typeface="Lato"/>
                      </a:endParaRPr>
                    </a:p>
                  </a:txBody>
                  <a:tcPr marL="0" marR="0" marT="8318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63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800" b="1" spc="20" dirty="0">
                          <a:solidFill>
                            <a:schemeClr val="tx1"/>
                          </a:solidFill>
                        </a:rPr>
                        <a:t>“spoke”</a:t>
                      </a:r>
                      <a:endParaRPr sz="1800" b="1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366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</a:rPr>
                        <a:t>11,577,917</a:t>
                      </a:r>
                      <a:endParaRPr sz="1800" dirty="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366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b="1" spc="15" dirty="0">
                          <a:solidFill>
                            <a:schemeClr val="tx1"/>
                          </a:solidFill>
                        </a:rPr>
                        <a:t>“laughed”</a:t>
                      </a:r>
                      <a:endParaRPr sz="1800" b="1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74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</a:rPr>
                        <a:t>3,904,519</a:t>
                      </a:r>
                      <a:endParaRPr sz="1800" dirty="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74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b="1" spc="15" dirty="0">
                          <a:solidFill>
                            <a:schemeClr val="tx1"/>
                          </a:solidFill>
                        </a:rPr>
                        <a:t>“murdered”</a:t>
                      </a:r>
                      <a:endParaRPr sz="1800" b="1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74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</a:rPr>
                        <a:t>2,834,529</a:t>
                      </a:r>
                      <a:endParaRPr sz="1800" b="1" dirty="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74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b="1" spc="15" dirty="0">
                          <a:solidFill>
                            <a:schemeClr val="tx1"/>
                          </a:solidFill>
                        </a:rPr>
                        <a:t>“inhaled”</a:t>
                      </a:r>
                      <a:endParaRPr sz="1800" b="1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74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</a:rPr>
                        <a:t>984,613</a:t>
                      </a:r>
                      <a:endParaRPr sz="1800" dirty="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74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b="1" spc="15" dirty="0">
                          <a:solidFill>
                            <a:schemeClr val="tx1"/>
                          </a:solidFill>
                        </a:rPr>
                        <a:t>“breathed”</a:t>
                      </a:r>
                      <a:endParaRPr sz="1800" b="1" dirty="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10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</a:rPr>
                        <a:t>725,034</a:t>
                      </a:r>
                      <a:endParaRPr sz="180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10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b="1" spc="25" dirty="0">
                          <a:solidFill>
                            <a:schemeClr val="tx1"/>
                          </a:solidFill>
                        </a:rPr>
                        <a:t>“hugged”</a:t>
                      </a:r>
                      <a:endParaRPr sz="1800" b="1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10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</a:rPr>
                        <a:t>610,040</a:t>
                      </a:r>
                      <a:endParaRPr sz="180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10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b="1" spc="15" dirty="0">
                          <a:solidFill>
                            <a:schemeClr val="tx1"/>
                          </a:solidFill>
                        </a:rPr>
                        <a:t>“blinked”</a:t>
                      </a:r>
                      <a:endParaRPr sz="1800" b="1" dirty="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10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</a:rPr>
                        <a:t>390,692</a:t>
                      </a:r>
                      <a:endParaRPr sz="1800" b="1" dirty="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10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b="1" spc="5" dirty="0">
                          <a:solidFill>
                            <a:schemeClr val="tx1"/>
                          </a:solidFill>
                        </a:rPr>
                        <a:t>“exhale”</a:t>
                      </a:r>
                      <a:endParaRPr sz="1800" b="1" dirty="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10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</a:rPr>
                        <a:t>168,985</a:t>
                      </a:r>
                      <a:endParaRPr sz="1800" dirty="0">
                        <a:solidFill>
                          <a:schemeClr val="tx1"/>
                        </a:solidFill>
                        <a:latin typeface="FreeSans"/>
                        <a:cs typeface="FreeSans"/>
                      </a:endParaRPr>
                    </a:p>
                  </a:txBody>
                  <a:tcPr marL="0" marR="0" marT="7810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105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28F39-B44A-4723-A8E6-97B64B205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10201275" cy="45529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0B1C0B-66CD-429D-9095-0D3D0D4AA37D}"/>
              </a:ext>
            </a:extLst>
          </p:cNvPr>
          <p:cNvSpPr txBox="1">
            <a:spLocks/>
          </p:cNvSpPr>
          <p:nvPr/>
        </p:nvSpPr>
        <p:spPr>
          <a:xfrm>
            <a:off x="609600" y="685800"/>
            <a:ext cx="110490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dirty="0"/>
              <a:t>Human reporting bias</a:t>
            </a:r>
          </a:p>
        </p:txBody>
      </p:sp>
    </p:spTree>
    <p:extLst>
      <p:ext uri="{BB962C8B-B14F-4D97-AF65-F5344CB8AC3E}">
        <p14:creationId xmlns:p14="http://schemas.microsoft.com/office/powerpoint/2010/main" val="1572281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0558-3F37-4026-BA0C-1092E759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85800"/>
            <a:ext cx="11658599" cy="984885"/>
          </a:xfrm>
        </p:spPr>
        <p:txBody>
          <a:bodyPr/>
          <a:lstStyle/>
          <a:p>
            <a:r>
              <a:rPr lang="en-US" sz="3200" b="1" spc="75" dirty="0">
                <a:latin typeface="Lato"/>
                <a:cs typeface="Lato"/>
              </a:rPr>
              <a:t>Selection </a:t>
            </a:r>
            <a:r>
              <a:rPr lang="en-US" sz="3200" b="1" spc="95" dirty="0">
                <a:latin typeface="Lato"/>
                <a:cs typeface="Lato"/>
              </a:rPr>
              <a:t>Bias: </a:t>
            </a:r>
            <a:r>
              <a:rPr lang="en-US" sz="3200" spc="25" dirty="0">
                <a:latin typeface="FreeSans"/>
                <a:cs typeface="FreeSans"/>
              </a:rPr>
              <a:t>Selection </a:t>
            </a:r>
            <a:r>
              <a:rPr lang="en-US" sz="3200" spc="40" dirty="0">
                <a:latin typeface="FreeSans"/>
                <a:cs typeface="FreeSans"/>
              </a:rPr>
              <a:t>does </a:t>
            </a:r>
            <a:r>
              <a:rPr lang="en-US" sz="3200" spc="65" dirty="0">
                <a:latin typeface="FreeSans"/>
                <a:cs typeface="FreeSans"/>
              </a:rPr>
              <a:t>not </a:t>
            </a:r>
            <a:r>
              <a:rPr lang="en-US" sz="3200" spc="35" dirty="0">
                <a:latin typeface="FreeSans"/>
                <a:cs typeface="FreeSans"/>
              </a:rPr>
              <a:t>reﬂect </a:t>
            </a:r>
            <a:r>
              <a:rPr lang="en-US" sz="3200" spc="-15" dirty="0">
                <a:latin typeface="FreeSans"/>
                <a:cs typeface="FreeSans"/>
              </a:rPr>
              <a:t>a </a:t>
            </a:r>
            <a:r>
              <a:rPr lang="en-US" sz="3200" spc="30" dirty="0">
                <a:latin typeface="FreeSans"/>
                <a:cs typeface="FreeSans"/>
              </a:rPr>
              <a:t>random</a:t>
            </a:r>
            <a:r>
              <a:rPr lang="en-US" sz="3200" spc="200" dirty="0">
                <a:latin typeface="FreeSans"/>
                <a:cs typeface="FreeSans"/>
              </a:rPr>
              <a:t> </a:t>
            </a:r>
            <a:r>
              <a:rPr lang="en-US" sz="3200" spc="30" dirty="0">
                <a:latin typeface="FreeSans"/>
                <a:cs typeface="FreeSans"/>
              </a:rPr>
              <a:t>sample</a:t>
            </a:r>
            <a:br>
              <a:rPr lang="en-US" sz="3200" dirty="0">
                <a:latin typeface="FreeSans"/>
                <a:cs typeface="FreeSans"/>
              </a:rPr>
            </a:br>
            <a:endParaRPr lang="en-US" sz="32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5FBC3F0-49EE-4CA3-9CC3-AF215496674E}"/>
              </a:ext>
            </a:extLst>
          </p:cNvPr>
          <p:cNvSpPr/>
          <p:nvPr/>
        </p:nvSpPr>
        <p:spPr>
          <a:xfrm>
            <a:off x="1524000" y="2209800"/>
            <a:ext cx="8099933" cy="3055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1D33514-47F8-473B-A008-343A0D10C791}"/>
              </a:ext>
            </a:extLst>
          </p:cNvPr>
          <p:cNvSpPr txBox="1"/>
          <p:nvPr/>
        </p:nvSpPr>
        <p:spPr>
          <a:xfrm>
            <a:off x="4130544" y="5036719"/>
            <a:ext cx="6232656" cy="8328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0" tIns="97790" rIns="0" bIns="0" rtlCol="0">
            <a:spAutoFit/>
          </a:bodyPr>
          <a:lstStyle/>
          <a:p>
            <a:pPr marL="85090" marR="210185">
              <a:lnSpc>
                <a:spcPct val="100699"/>
              </a:lnSpc>
              <a:spcBef>
                <a:spcPts val="770"/>
              </a:spcBef>
            </a:pPr>
            <a:r>
              <a:rPr sz="2400" b="1" spc="-110" dirty="0">
                <a:latin typeface="+mj-lt"/>
                <a:cs typeface="DejaVu Sans Condensed"/>
              </a:rPr>
              <a:t>Is </a:t>
            </a:r>
            <a:r>
              <a:rPr sz="2400" b="1" spc="-130" dirty="0">
                <a:latin typeface="+mj-lt"/>
                <a:cs typeface="DejaVu Sans Condensed"/>
              </a:rPr>
              <a:t>the data </a:t>
            </a:r>
            <a:r>
              <a:rPr sz="2400" b="1" spc="-110" dirty="0">
                <a:latin typeface="+mj-lt"/>
                <a:cs typeface="DejaVu Sans Condensed"/>
              </a:rPr>
              <a:t>we use </a:t>
            </a:r>
            <a:r>
              <a:rPr sz="2400" b="1" spc="-125" dirty="0">
                <a:latin typeface="+mj-lt"/>
                <a:cs typeface="DejaVu Sans Condensed"/>
              </a:rPr>
              <a:t>to </a:t>
            </a:r>
            <a:r>
              <a:rPr sz="2400" b="1" spc="-130" dirty="0">
                <a:latin typeface="+mj-lt"/>
                <a:cs typeface="DejaVu Sans Condensed"/>
              </a:rPr>
              <a:t>train </a:t>
            </a:r>
            <a:r>
              <a:rPr sz="2400" b="1" spc="-114" dirty="0">
                <a:latin typeface="+mj-lt"/>
                <a:cs typeface="DejaVu Sans Condensed"/>
              </a:rPr>
              <a:t>our </a:t>
            </a:r>
            <a:r>
              <a:rPr sz="2400" b="1" spc="-100" dirty="0">
                <a:latin typeface="+mj-lt"/>
                <a:cs typeface="DejaVu Sans Condensed"/>
              </a:rPr>
              <a:t>English </a:t>
            </a:r>
            <a:r>
              <a:rPr sz="2400" b="1" spc="-70" dirty="0">
                <a:latin typeface="+mj-lt"/>
                <a:cs typeface="DejaVu Sans Condensed"/>
              </a:rPr>
              <a:t>NLP </a:t>
            </a:r>
            <a:r>
              <a:rPr sz="2400" b="1" spc="-110" dirty="0">
                <a:latin typeface="+mj-lt"/>
                <a:cs typeface="DejaVu Sans Condensed"/>
              </a:rPr>
              <a:t>models  </a:t>
            </a:r>
            <a:r>
              <a:rPr sz="2400" b="1" spc="-125" dirty="0">
                <a:latin typeface="+mj-lt"/>
                <a:cs typeface="DejaVu Sans Condensed"/>
              </a:rPr>
              <a:t>representative </a:t>
            </a:r>
            <a:r>
              <a:rPr sz="2400" b="1" spc="-100" dirty="0">
                <a:latin typeface="+mj-lt"/>
                <a:cs typeface="DejaVu Sans Condensed"/>
              </a:rPr>
              <a:t>of </a:t>
            </a:r>
            <a:r>
              <a:rPr sz="2400" b="1" spc="-105" dirty="0">
                <a:latin typeface="+mj-lt"/>
                <a:cs typeface="DejaVu Sans Condensed"/>
              </a:rPr>
              <a:t>all </a:t>
            </a:r>
            <a:r>
              <a:rPr sz="2400" b="1" spc="-130" dirty="0">
                <a:latin typeface="+mj-lt"/>
                <a:cs typeface="DejaVu Sans Condensed"/>
              </a:rPr>
              <a:t>the </a:t>
            </a:r>
            <a:r>
              <a:rPr sz="2400" b="1" spc="-100" dirty="0">
                <a:latin typeface="+mj-lt"/>
                <a:cs typeface="DejaVu Sans Condensed"/>
              </a:rPr>
              <a:t>Englishes </a:t>
            </a:r>
            <a:r>
              <a:rPr sz="2400" b="1" spc="-120" dirty="0">
                <a:latin typeface="+mj-lt"/>
                <a:cs typeface="DejaVu Sans Condensed"/>
              </a:rPr>
              <a:t>out</a:t>
            </a:r>
            <a:r>
              <a:rPr sz="2400" b="1" spc="-85" dirty="0">
                <a:latin typeface="+mj-lt"/>
                <a:cs typeface="DejaVu Sans Condensed"/>
              </a:rPr>
              <a:t> </a:t>
            </a:r>
            <a:r>
              <a:rPr sz="2400" b="1" spc="-140" dirty="0">
                <a:latin typeface="+mj-lt"/>
                <a:cs typeface="DejaVu Sans Condensed"/>
              </a:rPr>
              <a:t>there?</a:t>
            </a:r>
            <a:endParaRPr sz="2400" dirty="0">
              <a:latin typeface="+mj-lt"/>
              <a:cs typeface="DejaVu Sans Condensed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E0DC6EF-E55D-4242-A33A-31AA709600E1}"/>
              </a:ext>
            </a:extLst>
          </p:cNvPr>
          <p:cNvSpPr txBox="1"/>
          <p:nvPr/>
        </p:nvSpPr>
        <p:spPr>
          <a:xfrm>
            <a:off x="1371600" y="2187539"/>
            <a:ext cx="2636520" cy="4167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0" tIns="469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370"/>
              </a:spcBef>
            </a:pPr>
            <a:r>
              <a:rPr sz="2400" b="1" spc="-175" dirty="0">
                <a:latin typeface="DejaVu Sans Condensed"/>
                <a:cs typeface="DejaVu Sans Condensed"/>
              </a:rPr>
              <a:t>World</a:t>
            </a:r>
            <a:r>
              <a:rPr sz="2400" b="1" spc="-160" dirty="0">
                <a:latin typeface="DejaVu Sans Condensed"/>
                <a:cs typeface="DejaVu Sans Condensed"/>
              </a:rPr>
              <a:t> </a:t>
            </a:r>
            <a:r>
              <a:rPr sz="2400" b="1" spc="-135" dirty="0">
                <a:latin typeface="DejaVu Sans Condensed"/>
                <a:cs typeface="DejaVu Sans Condensed"/>
              </a:rPr>
              <a:t>Englishes</a:t>
            </a:r>
            <a:endParaRPr sz="2400" dirty="0">
              <a:latin typeface="DejaVu Sans Condensed"/>
              <a:cs typeface="DejaVu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61469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6EE9-1B90-421F-B5D9-C655A89A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85800"/>
            <a:ext cx="11658600" cy="1384995"/>
          </a:xfrm>
        </p:spPr>
        <p:txBody>
          <a:bodyPr/>
          <a:lstStyle/>
          <a:p>
            <a:r>
              <a:rPr lang="en-US" sz="2800" b="1" dirty="0"/>
              <a:t>Out-group homogeneity bias: </a:t>
            </a:r>
            <a:r>
              <a:rPr lang="en-US" sz="2800" dirty="0"/>
              <a:t>Tendency to see outgroup  members as more alike than ingroup members</a:t>
            </a:r>
            <a:br>
              <a:rPr lang="en-US" dirty="0"/>
            </a:b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FF80794-39A4-4CA2-870C-741370F5AEC4}"/>
              </a:ext>
            </a:extLst>
          </p:cNvPr>
          <p:cNvSpPr/>
          <p:nvPr/>
        </p:nvSpPr>
        <p:spPr>
          <a:xfrm>
            <a:off x="2057400" y="4572000"/>
            <a:ext cx="1847846" cy="122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C17353-FB91-4F66-B21E-480A9E97B8C2}"/>
              </a:ext>
            </a:extLst>
          </p:cNvPr>
          <p:cNvSpPr/>
          <p:nvPr/>
        </p:nvSpPr>
        <p:spPr>
          <a:xfrm>
            <a:off x="4281670" y="4572000"/>
            <a:ext cx="1847846" cy="1229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6D29987-4DF5-4C92-AA9B-0E7BA8E1A124}"/>
              </a:ext>
            </a:extLst>
          </p:cNvPr>
          <p:cNvSpPr/>
          <p:nvPr/>
        </p:nvSpPr>
        <p:spPr>
          <a:xfrm>
            <a:off x="4281670" y="2622889"/>
            <a:ext cx="1177147" cy="1571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EB74695-5F09-4BF4-9455-7B0B4780D92C}"/>
              </a:ext>
            </a:extLst>
          </p:cNvPr>
          <p:cNvSpPr/>
          <p:nvPr/>
        </p:nvSpPr>
        <p:spPr>
          <a:xfrm>
            <a:off x="2813033" y="2553139"/>
            <a:ext cx="1092207" cy="1641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7">
            <a:extLst>
              <a:ext uri="{FF2B5EF4-FFF2-40B4-BE49-F238E27FC236}">
                <a16:creationId xmlns:a16="http://schemas.microsoft.com/office/drawing/2014/main" id="{2D05E08A-C511-4E09-BDF7-2D0D6E385931}"/>
              </a:ext>
            </a:extLst>
          </p:cNvPr>
          <p:cNvGrpSpPr/>
          <p:nvPr/>
        </p:nvGrpSpPr>
        <p:grpSpPr>
          <a:xfrm>
            <a:off x="6584865" y="2414255"/>
            <a:ext cx="3725545" cy="3387725"/>
            <a:chOff x="4955114" y="1270163"/>
            <a:chExt cx="3725545" cy="3387725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15AE839-FD05-423E-938C-6DD2FC4C75EF}"/>
                </a:ext>
              </a:extLst>
            </p:cNvPr>
            <p:cNvSpPr/>
            <p:nvPr/>
          </p:nvSpPr>
          <p:spPr>
            <a:xfrm>
              <a:off x="4955114" y="2414520"/>
              <a:ext cx="3725517" cy="22430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31909FF4-9975-4163-8797-1910E7868D0A}"/>
                </a:ext>
              </a:extLst>
            </p:cNvPr>
            <p:cNvSpPr/>
            <p:nvPr/>
          </p:nvSpPr>
          <p:spPr>
            <a:xfrm>
              <a:off x="5312974" y="1274926"/>
              <a:ext cx="2991485" cy="1511300"/>
            </a:xfrm>
            <a:custGeom>
              <a:avLst/>
              <a:gdLst/>
              <a:ahLst/>
              <a:cxnLst/>
              <a:rect l="l" t="t" r="r" b="b"/>
              <a:pathLst>
                <a:path w="2991484" h="1511300">
                  <a:moveTo>
                    <a:pt x="2611281" y="114543"/>
                  </a:moveTo>
                  <a:lnTo>
                    <a:pt x="1555236" y="114543"/>
                  </a:lnTo>
                  <a:lnTo>
                    <a:pt x="1582084" y="84235"/>
                  </a:lnTo>
                  <a:lnTo>
                    <a:pt x="1615502" y="57868"/>
                  </a:lnTo>
                  <a:lnTo>
                    <a:pt x="1654589" y="35867"/>
                  </a:lnTo>
                  <a:lnTo>
                    <a:pt x="1698445" y="18659"/>
                  </a:lnTo>
                  <a:lnTo>
                    <a:pt x="1746170" y="6668"/>
                  </a:lnTo>
                  <a:lnTo>
                    <a:pt x="1796861" y="321"/>
                  </a:lnTo>
                  <a:lnTo>
                    <a:pt x="1848390" y="0"/>
                  </a:lnTo>
                  <a:lnTo>
                    <a:pt x="1898537" y="5605"/>
                  </a:lnTo>
                  <a:lnTo>
                    <a:pt x="1946301" y="16836"/>
                  </a:lnTo>
                  <a:lnTo>
                    <a:pt x="1990685" y="33391"/>
                  </a:lnTo>
                  <a:lnTo>
                    <a:pt x="2030687" y="54968"/>
                  </a:lnTo>
                  <a:lnTo>
                    <a:pt x="2065310" y="81265"/>
                  </a:lnTo>
                  <a:lnTo>
                    <a:pt x="2576620" y="81265"/>
                  </a:lnTo>
                  <a:lnTo>
                    <a:pt x="2586090" y="88344"/>
                  </a:lnTo>
                  <a:lnTo>
                    <a:pt x="2611281" y="114543"/>
                  </a:lnTo>
                  <a:close/>
                </a:path>
                <a:path w="2991484" h="1511300">
                  <a:moveTo>
                    <a:pt x="2576620" y="81265"/>
                  </a:moveTo>
                  <a:lnTo>
                    <a:pt x="2065310" y="81265"/>
                  </a:lnTo>
                  <a:lnTo>
                    <a:pt x="2104206" y="54520"/>
                  </a:lnTo>
                  <a:lnTo>
                    <a:pt x="2148174" y="32821"/>
                  </a:lnTo>
                  <a:lnTo>
                    <a:pt x="2196200" y="16387"/>
                  </a:lnTo>
                  <a:lnTo>
                    <a:pt x="2247273" y="5433"/>
                  </a:lnTo>
                  <a:lnTo>
                    <a:pt x="2300379" y="177"/>
                  </a:lnTo>
                  <a:lnTo>
                    <a:pt x="2354504" y="837"/>
                  </a:lnTo>
                  <a:lnTo>
                    <a:pt x="2408635" y="7628"/>
                  </a:lnTo>
                  <a:lnTo>
                    <a:pt x="2460440" y="20388"/>
                  </a:lnTo>
                  <a:lnTo>
                    <a:pt x="2507762" y="38452"/>
                  </a:lnTo>
                  <a:lnTo>
                    <a:pt x="2549885" y="61283"/>
                  </a:lnTo>
                  <a:lnTo>
                    <a:pt x="2576620" y="81265"/>
                  </a:lnTo>
                  <a:close/>
                </a:path>
                <a:path w="2991484" h="1511300">
                  <a:moveTo>
                    <a:pt x="2646968" y="176468"/>
                  </a:moveTo>
                  <a:lnTo>
                    <a:pt x="970888" y="176468"/>
                  </a:lnTo>
                  <a:lnTo>
                    <a:pt x="1001837" y="142920"/>
                  </a:lnTo>
                  <a:lnTo>
                    <a:pt x="1039502" y="113441"/>
                  </a:lnTo>
                  <a:lnTo>
                    <a:pt x="1083044" y="88442"/>
                  </a:lnTo>
                  <a:lnTo>
                    <a:pt x="1131622" y="68335"/>
                  </a:lnTo>
                  <a:lnTo>
                    <a:pt x="1184400" y="53529"/>
                  </a:lnTo>
                  <a:lnTo>
                    <a:pt x="1240537" y="44438"/>
                  </a:lnTo>
                  <a:lnTo>
                    <a:pt x="1289841" y="41527"/>
                  </a:lnTo>
                  <a:lnTo>
                    <a:pt x="1338725" y="43154"/>
                  </a:lnTo>
                  <a:lnTo>
                    <a:pt x="1386573" y="49181"/>
                  </a:lnTo>
                  <a:lnTo>
                    <a:pt x="1432766" y="59471"/>
                  </a:lnTo>
                  <a:lnTo>
                    <a:pt x="1476686" y="73886"/>
                  </a:lnTo>
                  <a:lnTo>
                    <a:pt x="1517716" y="92289"/>
                  </a:lnTo>
                  <a:lnTo>
                    <a:pt x="1555236" y="114543"/>
                  </a:lnTo>
                  <a:lnTo>
                    <a:pt x="2611281" y="114543"/>
                  </a:lnTo>
                  <a:lnTo>
                    <a:pt x="2615662" y="119099"/>
                  </a:lnTo>
                  <a:lnTo>
                    <a:pt x="2637882" y="153013"/>
                  </a:lnTo>
                  <a:lnTo>
                    <a:pt x="2646968" y="176468"/>
                  </a:lnTo>
                  <a:close/>
                </a:path>
                <a:path w="2991484" h="1511300">
                  <a:moveTo>
                    <a:pt x="350458" y="1236431"/>
                  </a:moveTo>
                  <a:lnTo>
                    <a:pt x="298591" y="1231126"/>
                  </a:lnTo>
                  <a:lnTo>
                    <a:pt x="249342" y="1219867"/>
                  </a:lnTo>
                  <a:lnTo>
                    <a:pt x="203768" y="1203044"/>
                  </a:lnTo>
                  <a:lnTo>
                    <a:pt x="162922" y="1181046"/>
                  </a:lnTo>
                  <a:lnTo>
                    <a:pt x="127861" y="1154263"/>
                  </a:lnTo>
                  <a:lnTo>
                    <a:pt x="99639" y="1123083"/>
                  </a:lnTo>
                  <a:lnTo>
                    <a:pt x="77455" y="1083159"/>
                  </a:lnTo>
                  <a:lnTo>
                    <a:pt x="67771" y="1041827"/>
                  </a:lnTo>
                  <a:lnTo>
                    <a:pt x="70318" y="1000378"/>
                  </a:lnTo>
                  <a:lnTo>
                    <a:pt x="84825" y="960107"/>
                  </a:lnTo>
                  <a:lnTo>
                    <a:pt x="111022" y="922306"/>
                  </a:lnTo>
                  <a:lnTo>
                    <a:pt x="148639" y="888269"/>
                  </a:lnTo>
                  <a:lnTo>
                    <a:pt x="97292" y="862031"/>
                  </a:lnTo>
                  <a:lnTo>
                    <a:pt x="55926" y="829643"/>
                  </a:lnTo>
                  <a:lnTo>
                    <a:pt x="25371" y="792411"/>
                  </a:lnTo>
                  <a:lnTo>
                    <a:pt x="6452" y="751641"/>
                  </a:lnTo>
                  <a:lnTo>
                    <a:pt x="0" y="708641"/>
                  </a:lnTo>
                  <a:lnTo>
                    <a:pt x="6840" y="664717"/>
                  </a:lnTo>
                  <a:lnTo>
                    <a:pt x="23290" y="628504"/>
                  </a:lnTo>
                  <a:lnTo>
                    <a:pt x="48383" y="595610"/>
                  </a:lnTo>
                  <a:lnTo>
                    <a:pt x="81153" y="566634"/>
                  </a:lnTo>
                  <a:lnTo>
                    <a:pt x="120632" y="542176"/>
                  </a:lnTo>
                  <a:lnTo>
                    <a:pt x="165855" y="522834"/>
                  </a:lnTo>
                  <a:lnTo>
                    <a:pt x="215854" y="509208"/>
                  </a:lnTo>
                  <a:lnTo>
                    <a:pt x="269664" y="501897"/>
                  </a:lnTo>
                  <a:lnTo>
                    <a:pt x="272164" y="497207"/>
                  </a:lnTo>
                  <a:lnTo>
                    <a:pt x="267906" y="456685"/>
                  </a:lnTo>
                  <a:lnTo>
                    <a:pt x="271014" y="416676"/>
                  </a:lnTo>
                  <a:lnTo>
                    <a:pt x="281212" y="377601"/>
                  </a:lnTo>
                  <a:lnTo>
                    <a:pt x="298224" y="339881"/>
                  </a:lnTo>
                  <a:lnTo>
                    <a:pt x="321773" y="303937"/>
                  </a:lnTo>
                  <a:lnTo>
                    <a:pt x="351582" y="270193"/>
                  </a:lnTo>
                  <a:lnTo>
                    <a:pt x="387377" y="239067"/>
                  </a:lnTo>
                  <a:lnTo>
                    <a:pt x="428879" y="210984"/>
                  </a:lnTo>
                  <a:lnTo>
                    <a:pt x="475814" y="186363"/>
                  </a:lnTo>
                  <a:lnTo>
                    <a:pt x="521647" y="167822"/>
                  </a:lnTo>
                  <a:lnTo>
                    <a:pt x="569601" y="153155"/>
                  </a:lnTo>
                  <a:lnTo>
                    <a:pt x="619187" y="142372"/>
                  </a:lnTo>
                  <a:lnTo>
                    <a:pt x="669916" y="135484"/>
                  </a:lnTo>
                  <a:lnTo>
                    <a:pt x="721297" y="132498"/>
                  </a:lnTo>
                  <a:lnTo>
                    <a:pt x="772844" y="133427"/>
                  </a:lnTo>
                  <a:lnTo>
                    <a:pt x="824065" y="138278"/>
                  </a:lnTo>
                  <a:lnTo>
                    <a:pt x="874472" y="147062"/>
                  </a:lnTo>
                  <a:lnTo>
                    <a:pt x="923576" y="159789"/>
                  </a:lnTo>
                  <a:lnTo>
                    <a:pt x="970888" y="176468"/>
                  </a:lnTo>
                  <a:lnTo>
                    <a:pt x="2646968" y="176468"/>
                  </a:lnTo>
                  <a:lnTo>
                    <a:pt x="2652034" y="189548"/>
                  </a:lnTo>
                  <a:lnTo>
                    <a:pt x="2701986" y="201649"/>
                  </a:lnTo>
                  <a:lnTo>
                    <a:pt x="2748455" y="218370"/>
                  </a:lnTo>
                  <a:lnTo>
                    <a:pt x="2790828" y="239358"/>
                  </a:lnTo>
                  <a:lnTo>
                    <a:pt x="2828488" y="264260"/>
                  </a:lnTo>
                  <a:lnTo>
                    <a:pt x="2860820" y="292722"/>
                  </a:lnTo>
                  <a:lnTo>
                    <a:pt x="2887209" y="324392"/>
                  </a:lnTo>
                  <a:lnTo>
                    <a:pt x="2909776" y="365296"/>
                  </a:lnTo>
                  <a:lnTo>
                    <a:pt x="2921775" y="407795"/>
                  </a:lnTo>
                  <a:lnTo>
                    <a:pt x="2923176" y="450936"/>
                  </a:lnTo>
                  <a:lnTo>
                    <a:pt x="2913948" y="493764"/>
                  </a:lnTo>
                  <a:lnTo>
                    <a:pt x="2894059" y="535325"/>
                  </a:lnTo>
                  <a:lnTo>
                    <a:pt x="2928425" y="570742"/>
                  </a:lnTo>
                  <a:lnTo>
                    <a:pt x="2955406" y="608464"/>
                  </a:lnTo>
                  <a:lnTo>
                    <a:pt x="2974898" y="647961"/>
                  </a:lnTo>
                  <a:lnTo>
                    <a:pt x="2986796" y="688701"/>
                  </a:lnTo>
                  <a:lnTo>
                    <a:pt x="2990998" y="730157"/>
                  </a:lnTo>
                  <a:lnTo>
                    <a:pt x="2987398" y="771797"/>
                  </a:lnTo>
                  <a:lnTo>
                    <a:pt x="2975895" y="813093"/>
                  </a:lnTo>
                  <a:lnTo>
                    <a:pt x="2956384" y="853514"/>
                  </a:lnTo>
                  <a:lnTo>
                    <a:pt x="2932658" y="887714"/>
                  </a:lnTo>
                  <a:lnTo>
                    <a:pt x="2903651" y="919392"/>
                  </a:lnTo>
                  <a:lnTo>
                    <a:pt x="2869793" y="948317"/>
                  </a:lnTo>
                  <a:lnTo>
                    <a:pt x="2831513" y="974258"/>
                  </a:lnTo>
                  <a:lnTo>
                    <a:pt x="2789242" y="996984"/>
                  </a:lnTo>
                  <a:lnTo>
                    <a:pt x="2743408" y="1016264"/>
                  </a:lnTo>
                  <a:lnTo>
                    <a:pt x="2694443" y="1031867"/>
                  </a:lnTo>
                  <a:lnTo>
                    <a:pt x="2642775" y="1043561"/>
                  </a:lnTo>
                  <a:lnTo>
                    <a:pt x="2588834" y="1051116"/>
                  </a:lnTo>
                  <a:lnTo>
                    <a:pt x="2583644" y="1093210"/>
                  </a:lnTo>
                  <a:lnTo>
                    <a:pt x="2569417" y="1133682"/>
                  </a:lnTo>
                  <a:lnTo>
                    <a:pt x="2546687" y="1171916"/>
                  </a:lnTo>
                  <a:lnTo>
                    <a:pt x="2515988" y="1207295"/>
                  </a:lnTo>
                  <a:lnTo>
                    <a:pt x="2482411" y="1235393"/>
                  </a:lnTo>
                  <a:lnTo>
                    <a:pt x="403889" y="1235393"/>
                  </a:lnTo>
                  <a:lnTo>
                    <a:pt x="350458" y="1236431"/>
                  </a:lnTo>
                  <a:close/>
                </a:path>
                <a:path w="2991484" h="1511300">
                  <a:moveTo>
                    <a:pt x="890744" y="1420474"/>
                  </a:moveTo>
                  <a:lnTo>
                    <a:pt x="837859" y="1420286"/>
                  </a:lnTo>
                  <a:lnTo>
                    <a:pt x="785010" y="1416455"/>
                  </a:lnTo>
                  <a:lnTo>
                    <a:pt x="732588" y="1408943"/>
                  </a:lnTo>
                  <a:lnTo>
                    <a:pt x="681519" y="1397843"/>
                  </a:lnTo>
                  <a:lnTo>
                    <a:pt x="632675" y="1383387"/>
                  </a:lnTo>
                  <a:lnTo>
                    <a:pt x="586370" y="1365738"/>
                  </a:lnTo>
                  <a:lnTo>
                    <a:pt x="542917" y="1345062"/>
                  </a:lnTo>
                  <a:lnTo>
                    <a:pt x="502629" y="1321524"/>
                  </a:lnTo>
                  <a:lnTo>
                    <a:pt x="465819" y="1295290"/>
                  </a:lnTo>
                  <a:lnTo>
                    <a:pt x="432802" y="1266525"/>
                  </a:lnTo>
                  <a:lnTo>
                    <a:pt x="403889" y="1235393"/>
                  </a:lnTo>
                  <a:lnTo>
                    <a:pt x="2482411" y="1235393"/>
                  </a:lnTo>
                  <a:lnTo>
                    <a:pt x="2477857" y="1239204"/>
                  </a:lnTo>
                  <a:lnTo>
                    <a:pt x="2432828" y="1267025"/>
                  </a:lnTo>
                  <a:lnTo>
                    <a:pt x="2398719" y="1282368"/>
                  </a:lnTo>
                  <a:lnTo>
                    <a:pt x="1977036" y="1282368"/>
                  </a:lnTo>
                  <a:lnTo>
                    <a:pt x="1956165" y="1320923"/>
                  </a:lnTo>
                  <a:lnTo>
                    <a:pt x="1928784" y="1356831"/>
                  </a:lnTo>
                  <a:lnTo>
                    <a:pt x="1917355" y="1368118"/>
                  </a:lnTo>
                  <a:lnTo>
                    <a:pt x="1142037" y="1368118"/>
                  </a:lnTo>
                  <a:lnTo>
                    <a:pt x="1094833" y="1385568"/>
                  </a:lnTo>
                  <a:lnTo>
                    <a:pt x="1045710" y="1399567"/>
                  </a:lnTo>
                  <a:lnTo>
                    <a:pt x="995061" y="1410076"/>
                  </a:lnTo>
                  <a:lnTo>
                    <a:pt x="943275" y="1417058"/>
                  </a:lnTo>
                  <a:lnTo>
                    <a:pt x="890744" y="1420474"/>
                  </a:lnTo>
                  <a:close/>
                </a:path>
                <a:path w="2991484" h="1511300">
                  <a:moveTo>
                    <a:pt x="2177707" y="1324037"/>
                  </a:moveTo>
                  <a:lnTo>
                    <a:pt x="2125506" y="1320670"/>
                  </a:lnTo>
                  <a:lnTo>
                    <a:pt x="2074194" y="1312594"/>
                  </a:lnTo>
                  <a:lnTo>
                    <a:pt x="2024471" y="1299822"/>
                  </a:lnTo>
                  <a:lnTo>
                    <a:pt x="1977036" y="1282368"/>
                  </a:lnTo>
                  <a:lnTo>
                    <a:pt x="2398719" y="1282368"/>
                  </a:lnTo>
                  <a:lnTo>
                    <a:pt x="2332662" y="1305748"/>
                  </a:lnTo>
                  <a:lnTo>
                    <a:pt x="2281984" y="1316589"/>
                  </a:lnTo>
                  <a:lnTo>
                    <a:pt x="2230099" y="1322681"/>
                  </a:lnTo>
                  <a:lnTo>
                    <a:pt x="2177707" y="1324037"/>
                  </a:lnTo>
                  <a:close/>
                </a:path>
                <a:path w="2991484" h="1511300">
                  <a:moveTo>
                    <a:pt x="1545386" y="1511182"/>
                  </a:moveTo>
                  <a:lnTo>
                    <a:pt x="1492413" y="1510298"/>
                  </a:lnTo>
                  <a:lnTo>
                    <a:pt x="1440402" y="1505333"/>
                  </a:lnTo>
                  <a:lnTo>
                    <a:pt x="1389816" y="1496427"/>
                  </a:lnTo>
                  <a:lnTo>
                    <a:pt x="1341115" y="1483721"/>
                  </a:lnTo>
                  <a:lnTo>
                    <a:pt x="1294761" y="1467355"/>
                  </a:lnTo>
                  <a:lnTo>
                    <a:pt x="1251215" y="1447471"/>
                  </a:lnTo>
                  <a:lnTo>
                    <a:pt x="1210938" y="1424210"/>
                  </a:lnTo>
                  <a:lnTo>
                    <a:pt x="1174392" y="1397712"/>
                  </a:lnTo>
                  <a:lnTo>
                    <a:pt x="1142037" y="1368118"/>
                  </a:lnTo>
                  <a:lnTo>
                    <a:pt x="1917355" y="1368118"/>
                  </a:lnTo>
                  <a:lnTo>
                    <a:pt x="1856590" y="1419457"/>
                  </a:lnTo>
                  <a:lnTo>
                    <a:pt x="1812825" y="1445550"/>
                  </a:lnTo>
                  <a:lnTo>
                    <a:pt x="1764645" y="1467747"/>
                  </a:lnTo>
                  <a:lnTo>
                    <a:pt x="1712576" y="1485737"/>
                  </a:lnTo>
                  <a:lnTo>
                    <a:pt x="1657140" y="1499206"/>
                  </a:lnTo>
                  <a:lnTo>
                    <a:pt x="1598861" y="1507843"/>
                  </a:lnTo>
                  <a:lnTo>
                    <a:pt x="1545386" y="15111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EAFB202-F7B6-47E2-B328-57081AEB33CB}"/>
                </a:ext>
              </a:extLst>
            </p:cNvPr>
            <p:cNvSpPr/>
            <p:nvPr/>
          </p:nvSpPr>
          <p:spPr>
            <a:xfrm>
              <a:off x="6316787" y="3381168"/>
              <a:ext cx="84199" cy="841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567B14B-C188-4D5D-8CB9-39297E2D954F}"/>
                </a:ext>
              </a:extLst>
            </p:cNvPr>
            <p:cNvSpPr/>
            <p:nvPr/>
          </p:nvSpPr>
          <p:spPr>
            <a:xfrm>
              <a:off x="6336337" y="3149643"/>
              <a:ext cx="168399" cy="1683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8781563C-4C21-43FE-85DE-4643409A254B}"/>
                </a:ext>
              </a:extLst>
            </p:cNvPr>
            <p:cNvSpPr/>
            <p:nvPr/>
          </p:nvSpPr>
          <p:spPr>
            <a:xfrm>
              <a:off x="6381937" y="2838044"/>
              <a:ext cx="252599" cy="252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E0D3C8D8-DB66-4BE0-A2CB-6F0527D81714}"/>
                </a:ext>
              </a:extLst>
            </p:cNvPr>
            <p:cNvSpPr/>
            <p:nvPr/>
          </p:nvSpPr>
          <p:spPr>
            <a:xfrm>
              <a:off x="5312974" y="1274926"/>
              <a:ext cx="2991485" cy="1511300"/>
            </a:xfrm>
            <a:custGeom>
              <a:avLst/>
              <a:gdLst/>
              <a:ahLst/>
              <a:cxnLst/>
              <a:rect l="l" t="t" r="r" b="b"/>
              <a:pathLst>
                <a:path w="2991484" h="1511300">
                  <a:moveTo>
                    <a:pt x="272164" y="497207"/>
                  </a:moveTo>
                  <a:lnTo>
                    <a:pt x="267906" y="456685"/>
                  </a:lnTo>
                  <a:lnTo>
                    <a:pt x="271014" y="416676"/>
                  </a:lnTo>
                  <a:lnTo>
                    <a:pt x="281212" y="377601"/>
                  </a:lnTo>
                  <a:lnTo>
                    <a:pt x="298224" y="339881"/>
                  </a:lnTo>
                  <a:lnTo>
                    <a:pt x="321773" y="303937"/>
                  </a:lnTo>
                  <a:lnTo>
                    <a:pt x="351582" y="270193"/>
                  </a:lnTo>
                  <a:lnTo>
                    <a:pt x="387377" y="239067"/>
                  </a:lnTo>
                  <a:lnTo>
                    <a:pt x="428879" y="210984"/>
                  </a:lnTo>
                  <a:lnTo>
                    <a:pt x="475814" y="186363"/>
                  </a:lnTo>
                  <a:lnTo>
                    <a:pt x="521647" y="167822"/>
                  </a:lnTo>
                  <a:lnTo>
                    <a:pt x="569601" y="153155"/>
                  </a:lnTo>
                  <a:lnTo>
                    <a:pt x="619187" y="142372"/>
                  </a:lnTo>
                  <a:lnTo>
                    <a:pt x="669916" y="135484"/>
                  </a:lnTo>
                  <a:lnTo>
                    <a:pt x="721297" y="132498"/>
                  </a:lnTo>
                  <a:lnTo>
                    <a:pt x="772844" y="133427"/>
                  </a:lnTo>
                  <a:lnTo>
                    <a:pt x="824065" y="138278"/>
                  </a:lnTo>
                  <a:lnTo>
                    <a:pt x="874472" y="147062"/>
                  </a:lnTo>
                  <a:lnTo>
                    <a:pt x="923576" y="159789"/>
                  </a:lnTo>
                  <a:lnTo>
                    <a:pt x="970888" y="176468"/>
                  </a:lnTo>
                  <a:lnTo>
                    <a:pt x="1001837" y="142920"/>
                  </a:lnTo>
                  <a:lnTo>
                    <a:pt x="1039502" y="113441"/>
                  </a:lnTo>
                  <a:lnTo>
                    <a:pt x="1083044" y="88442"/>
                  </a:lnTo>
                  <a:lnTo>
                    <a:pt x="1131622" y="68335"/>
                  </a:lnTo>
                  <a:lnTo>
                    <a:pt x="1184400" y="53529"/>
                  </a:lnTo>
                  <a:lnTo>
                    <a:pt x="1240537" y="44438"/>
                  </a:lnTo>
                  <a:lnTo>
                    <a:pt x="1289841" y="41527"/>
                  </a:lnTo>
                  <a:lnTo>
                    <a:pt x="1338725" y="43154"/>
                  </a:lnTo>
                  <a:lnTo>
                    <a:pt x="1386573" y="49181"/>
                  </a:lnTo>
                  <a:lnTo>
                    <a:pt x="1432766" y="59471"/>
                  </a:lnTo>
                  <a:lnTo>
                    <a:pt x="1476686" y="73886"/>
                  </a:lnTo>
                  <a:lnTo>
                    <a:pt x="1517715" y="92289"/>
                  </a:lnTo>
                  <a:lnTo>
                    <a:pt x="1555236" y="114543"/>
                  </a:lnTo>
                  <a:lnTo>
                    <a:pt x="1582084" y="84235"/>
                  </a:lnTo>
                  <a:lnTo>
                    <a:pt x="1615502" y="57868"/>
                  </a:lnTo>
                  <a:lnTo>
                    <a:pt x="1654589" y="35867"/>
                  </a:lnTo>
                  <a:lnTo>
                    <a:pt x="1698445" y="18659"/>
                  </a:lnTo>
                  <a:lnTo>
                    <a:pt x="1746169" y="6668"/>
                  </a:lnTo>
                  <a:lnTo>
                    <a:pt x="1796861" y="321"/>
                  </a:lnTo>
                  <a:lnTo>
                    <a:pt x="1848390" y="0"/>
                  </a:lnTo>
                  <a:lnTo>
                    <a:pt x="1898537" y="5605"/>
                  </a:lnTo>
                  <a:lnTo>
                    <a:pt x="1946301" y="16836"/>
                  </a:lnTo>
                  <a:lnTo>
                    <a:pt x="1990685" y="33391"/>
                  </a:lnTo>
                  <a:lnTo>
                    <a:pt x="2030687" y="54968"/>
                  </a:lnTo>
                  <a:lnTo>
                    <a:pt x="2065310" y="81265"/>
                  </a:lnTo>
                  <a:lnTo>
                    <a:pt x="2104206" y="54520"/>
                  </a:lnTo>
                  <a:lnTo>
                    <a:pt x="2148173" y="32821"/>
                  </a:lnTo>
                  <a:lnTo>
                    <a:pt x="2196200" y="16387"/>
                  </a:lnTo>
                  <a:lnTo>
                    <a:pt x="2247273" y="5433"/>
                  </a:lnTo>
                  <a:lnTo>
                    <a:pt x="2300379" y="177"/>
                  </a:lnTo>
                  <a:lnTo>
                    <a:pt x="2354504" y="837"/>
                  </a:lnTo>
                  <a:lnTo>
                    <a:pt x="2408635" y="7628"/>
                  </a:lnTo>
                  <a:lnTo>
                    <a:pt x="2460440" y="20388"/>
                  </a:lnTo>
                  <a:lnTo>
                    <a:pt x="2507762" y="38452"/>
                  </a:lnTo>
                  <a:lnTo>
                    <a:pt x="2549885" y="61283"/>
                  </a:lnTo>
                  <a:lnTo>
                    <a:pt x="2586090" y="88344"/>
                  </a:lnTo>
                  <a:lnTo>
                    <a:pt x="2615662" y="119099"/>
                  </a:lnTo>
                  <a:lnTo>
                    <a:pt x="2637882" y="153013"/>
                  </a:lnTo>
                  <a:lnTo>
                    <a:pt x="2652034" y="189548"/>
                  </a:lnTo>
                  <a:lnTo>
                    <a:pt x="2701986" y="201649"/>
                  </a:lnTo>
                  <a:lnTo>
                    <a:pt x="2748455" y="218370"/>
                  </a:lnTo>
                  <a:lnTo>
                    <a:pt x="2790828" y="239358"/>
                  </a:lnTo>
                  <a:lnTo>
                    <a:pt x="2828488" y="264260"/>
                  </a:lnTo>
                  <a:lnTo>
                    <a:pt x="2860820" y="292722"/>
                  </a:lnTo>
                  <a:lnTo>
                    <a:pt x="2887209" y="324392"/>
                  </a:lnTo>
                  <a:lnTo>
                    <a:pt x="2909775" y="365296"/>
                  </a:lnTo>
                  <a:lnTo>
                    <a:pt x="2921775" y="407795"/>
                  </a:lnTo>
                  <a:lnTo>
                    <a:pt x="2923176" y="450936"/>
                  </a:lnTo>
                  <a:lnTo>
                    <a:pt x="2913948" y="493764"/>
                  </a:lnTo>
                  <a:lnTo>
                    <a:pt x="2894059" y="535325"/>
                  </a:lnTo>
                  <a:lnTo>
                    <a:pt x="2928425" y="570742"/>
                  </a:lnTo>
                  <a:lnTo>
                    <a:pt x="2955406" y="608464"/>
                  </a:lnTo>
                  <a:lnTo>
                    <a:pt x="2974898" y="647961"/>
                  </a:lnTo>
                  <a:lnTo>
                    <a:pt x="2986796" y="688701"/>
                  </a:lnTo>
                  <a:lnTo>
                    <a:pt x="2990997" y="730157"/>
                  </a:lnTo>
                  <a:lnTo>
                    <a:pt x="2987398" y="771797"/>
                  </a:lnTo>
                  <a:lnTo>
                    <a:pt x="2975895" y="813093"/>
                  </a:lnTo>
                  <a:lnTo>
                    <a:pt x="2956384" y="853514"/>
                  </a:lnTo>
                  <a:lnTo>
                    <a:pt x="2932658" y="887714"/>
                  </a:lnTo>
                  <a:lnTo>
                    <a:pt x="2903651" y="919392"/>
                  </a:lnTo>
                  <a:lnTo>
                    <a:pt x="2869793" y="948317"/>
                  </a:lnTo>
                  <a:lnTo>
                    <a:pt x="2831513" y="974258"/>
                  </a:lnTo>
                  <a:lnTo>
                    <a:pt x="2789242" y="996984"/>
                  </a:lnTo>
                  <a:lnTo>
                    <a:pt x="2743408" y="1016264"/>
                  </a:lnTo>
                  <a:lnTo>
                    <a:pt x="2694442" y="1031867"/>
                  </a:lnTo>
                  <a:lnTo>
                    <a:pt x="2642775" y="1043561"/>
                  </a:lnTo>
                  <a:lnTo>
                    <a:pt x="2588834" y="1051116"/>
                  </a:lnTo>
                  <a:lnTo>
                    <a:pt x="2583644" y="1093210"/>
                  </a:lnTo>
                  <a:lnTo>
                    <a:pt x="2569417" y="1133682"/>
                  </a:lnTo>
                  <a:lnTo>
                    <a:pt x="2546687" y="1171916"/>
                  </a:lnTo>
                  <a:lnTo>
                    <a:pt x="2515988" y="1207295"/>
                  </a:lnTo>
                  <a:lnTo>
                    <a:pt x="2477857" y="1239204"/>
                  </a:lnTo>
                  <a:lnTo>
                    <a:pt x="2432828" y="1267025"/>
                  </a:lnTo>
                  <a:lnTo>
                    <a:pt x="2381435" y="1290143"/>
                  </a:lnTo>
                  <a:lnTo>
                    <a:pt x="2332662" y="1305748"/>
                  </a:lnTo>
                  <a:lnTo>
                    <a:pt x="2281984" y="1316589"/>
                  </a:lnTo>
                  <a:lnTo>
                    <a:pt x="2230099" y="1322681"/>
                  </a:lnTo>
                  <a:lnTo>
                    <a:pt x="2177707" y="1324037"/>
                  </a:lnTo>
                  <a:lnTo>
                    <a:pt x="2125506" y="1320670"/>
                  </a:lnTo>
                  <a:lnTo>
                    <a:pt x="2074194" y="1312594"/>
                  </a:lnTo>
                  <a:lnTo>
                    <a:pt x="2024471" y="1299822"/>
                  </a:lnTo>
                  <a:lnTo>
                    <a:pt x="1977036" y="1282368"/>
                  </a:lnTo>
                  <a:lnTo>
                    <a:pt x="1956165" y="1320923"/>
                  </a:lnTo>
                  <a:lnTo>
                    <a:pt x="1928784" y="1356831"/>
                  </a:lnTo>
                  <a:lnTo>
                    <a:pt x="1895418" y="1389780"/>
                  </a:lnTo>
                  <a:lnTo>
                    <a:pt x="1856590" y="1419457"/>
                  </a:lnTo>
                  <a:lnTo>
                    <a:pt x="1812825" y="1445550"/>
                  </a:lnTo>
                  <a:lnTo>
                    <a:pt x="1764645" y="1467747"/>
                  </a:lnTo>
                  <a:lnTo>
                    <a:pt x="1712576" y="1485737"/>
                  </a:lnTo>
                  <a:lnTo>
                    <a:pt x="1657140" y="1499206"/>
                  </a:lnTo>
                  <a:lnTo>
                    <a:pt x="1598861" y="1507843"/>
                  </a:lnTo>
                  <a:lnTo>
                    <a:pt x="1545386" y="1511182"/>
                  </a:lnTo>
                  <a:lnTo>
                    <a:pt x="1492413" y="1510298"/>
                  </a:lnTo>
                  <a:lnTo>
                    <a:pt x="1440402" y="1505333"/>
                  </a:lnTo>
                  <a:lnTo>
                    <a:pt x="1389816" y="1496427"/>
                  </a:lnTo>
                  <a:lnTo>
                    <a:pt x="1341115" y="1483721"/>
                  </a:lnTo>
                  <a:lnTo>
                    <a:pt x="1294761" y="1467355"/>
                  </a:lnTo>
                  <a:lnTo>
                    <a:pt x="1251215" y="1447471"/>
                  </a:lnTo>
                  <a:lnTo>
                    <a:pt x="1210938" y="1424210"/>
                  </a:lnTo>
                  <a:lnTo>
                    <a:pt x="1174392" y="1397712"/>
                  </a:lnTo>
                  <a:lnTo>
                    <a:pt x="1142037" y="1368118"/>
                  </a:lnTo>
                  <a:lnTo>
                    <a:pt x="1094833" y="1385568"/>
                  </a:lnTo>
                  <a:lnTo>
                    <a:pt x="1045710" y="1399567"/>
                  </a:lnTo>
                  <a:lnTo>
                    <a:pt x="995061" y="1410076"/>
                  </a:lnTo>
                  <a:lnTo>
                    <a:pt x="943275" y="1417058"/>
                  </a:lnTo>
                  <a:lnTo>
                    <a:pt x="890744" y="1420474"/>
                  </a:lnTo>
                  <a:lnTo>
                    <a:pt x="837859" y="1420286"/>
                  </a:lnTo>
                  <a:lnTo>
                    <a:pt x="785010" y="1416455"/>
                  </a:lnTo>
                  <a:lnTo>
                    <a:pt x="732588" y="1408943"/>
                  </a:lnTo>
                  <a:lnTo>
                    <a:pt x="681518" y="1397843"/>
                  </a:lnTo>
                  <a:lnTo>
                    <a:pt x="632675" y="1383387"/>
                  </a:lnTo>
                  <a:lnTo>
                    <a:pt x="586370" y="1365738"/>
                  </a:lnTo>
                  <a:lnTo>
                    <a:pt x="542917" y="1345062"/>
                  </a:lnTo>
                  <a:lnTo>
                    <a:pt x="502629" y="1321524"/>
                  </a:lnTo>
                  <a:lnTo>
                    <a:pt x="465819" y="1295290"/>
                  </a:lnTo>
                  <a:lnTo>
                    <a:pt x="432802" y="1266524"/>
                  </a:lnTo>
                  <a:lnTo>
                    <a:pt x="403889" y="1235393"/>
                  </a:lnTo>
                  <a:lnTo>
                    <a:pt x="350458" y="1236431"/>
                  </a:lnTo>
                  <a:lnTo>
                    <a:pt x="298591" y="1231126"/>
                  </a:lnTo>
                  <a:lnTo>
                    <a:pt x="249342" y="1219867"/>
                  </a:lnTo>
                  <a:lnTo>
                    <a:pt x="203768" y="1203044"/>
                  </a:lnTo>
                  <a:lnTo>
                    <a:pt x="162922" y="1181046"/>
                  </a:lnTo>
                  <a:lnTo>
                    <a:pt x="127861" y="1154263"/>
                  </a:lnTo>
                  <a:lnTo>
                    <a:pt x="99639" y="1123083"/>
                  </a:lnTo>
                  <a:lnTo>
                    <a:pt x="77455" y="1083159"/>
                  </a:lnTo>
                  <a:lnTo>
                    <a:pt x="67771" y="1041827"/>
                  </a:lnTo>
                  <a:lnTo>
                    <a:pt x="70318" y="1000378"/>
                  </a:lnTo>
                  <a:lnTo>
                    <a:pt x="84825" y="960107"/>
                  </a:lnTo>
                  <a:lnTo>
                    <a:pt x="111022" y="922306"/>
                  </a:lnTo>
                  <a:lnTo>
                    <a:pt x="148639" y="888269"/>
                  </a:lnTo>
                  <a:lnTo>
                    <a:pt x="97292" y="862031"/>
                  </a:lnTo>
                  <a:lnTo>
                    <a:pt x="55926" y="829643"/>
                  </a:lnTo>
                  <a:lnTo>
                    <a:pt x="25371" y="792411"/>
                  </a:lnTo>
                  <a:lnTo>
                    <a:pt x="6452" y="751641"/>
                  </a:lnTo>
                  <a:lnTo>
                    <a:pt x="0" y="708641"/>
                  </a:lnTo>
                  <a:lnTo>
                    <a:pt x="6840" y="664717"/>
                  </a:lnTo>
                  <a:lnTo>
                    <a:pt x="23290" y="628504"/>
                  </a:lnTo>
                  <a:lnTo>
                    <a:pt x="48383" y="595610"/>
                  </a:lnTo>
                  <a:lnTo>
                    <a:pt x="81153" y="566634"/>
                  </a:lnTo>
                  <a:lnTo>
                    <a:pt x="120632" y="542176"/>
                  </a:lnTo>
                  <a:lnTo>
                    <a:pt x="165855" y="522834"/>
                  </a:lnTo>
                  <a:lnTo>
                    <a:pt x="215854" y="509208"/>
                  </a:lnTo>
                  <a:lnTo>
                    <a:pt x="269664" y="501897"/>
                  </a:lnTo>
                  <a:lnTo>
                    <a:pt x="272164" y="4972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4F6BD8C-9025-4D5F-8001-8F46CE2AF045}"/>
                </a:ext>
              </a:extLst>
            </p:cNvPr>
            <p:cNvSpPr/>
            <p:nvPr/>
          </p:nvSpPr>
          <p:spPr>
            <a:xfrm>
              <a:off x="6312024" y="3376405"/>
              <a:ext cx="93724" cy="937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EB38AB7A-392C-45D0-8945-B3D160EA6342}"/>
                </a:ext>
              </a:extLst>
            </p:cNvPr>
            <p:cNvSpPr/>
            <p:nvPr/>
          </p:nvSpPr>
          <p:spPr>
            <a:xfrm>
              <a:off x="6331574" y="3144881"/>
              <a:ext cx="177924" cy="1779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825FA93A-5EDD-4F99-8886-38FDFD7D9564}"/>
                </a:ext>
              </a:extLst>
            </p:cNvPr>
            <p:cNvSpPr/>
            <p:nvPr/>
          </p:nvSpPr>
          <p:spPr>
            <a:xfrm>
              <a:off x="5464813" y="1351277"/>
              <a:ext cx="2741295" cy="1739900"/>
            </a:xfrm>
            <a:custGeom>
              <a:avLst/>
              <a:gdLst/>
              <a:ahLst/>
              <a:cxnLst/>
              <a:rect l="l" t="t" r="r" b="b"/>
              <a:pathLst>
                <a:path w="2741295" h="1739900">
                  <a:moveTo>
                    <a:pt x="1169722" y="1613066"/>
                  </a:moveTo>
                  <a:lnTo>
                    <a:pt x="1159796" y="1662237"/>
                  </a:lnTo>
                  <a:lnTo>
                    <a:pt x="1132728" y="1702382"/>
                  </a:lnTo>
                  <a:lnTo>
                    <a:pt x="1092582" y="1729444"/>
                  </a:lnTo>
                  <a:lnTo>
                    <a:pt x="1043422" y="1739366"/>
                  </a:lnTo>
                  <a:lnTo>
                    <a:pt x="994262" y="1729444"/>
                  </a:lnTo>
                  <a:lnTo>
                    <a:pt x="954116" y="1702382"/>
                  </a:lnTo>
                  <a:lnTo>
                    <a:pt x="927048" y="1662237"/>
                  </a:lnTo>
                  <a:lnTo>
                    <a:pt x="917123" y="1613066"/>
                  </a:lnTo>
                  <a:lnTo>
                    <a:pt x="927048" y="1563906"/>
                  </a:lnTo>
                  <a:lnTo>
                    <a:pt x="954116" y="1523760"/>
                  </a:lnTo>
                  <a:lnTo>
                    <a:pt x="994262" y="1496692"/>
                  </a:lnTo>
                  <a:lnTo>
                    <a:pt x="1043422" y="1486767"/>
                  </a:lnTo>
                  <a:lnTo>
                    <a:pt x="1092582" y="1496692"/>
                  </a:lnTo>
                  <a:lnTo>
                    <a:pt x="1132728" y="1523760"/>
                  </a:lnTo>
                  <a:lnTo>
                    <a:pt x="1159796" y="1563906"/>
                  </a:lnTo>
                  <a:lnTo>
                    <a:pt x="1169722" y="1613066"/>
                  </a:lnTo>
                  <a:close/>
                </a:path>
                <a:path w="2741295" h="1739900">
                  <a:moveTo>
                    <a:pt x="175149" y="833920"/>
                  </a:moveTo>
                  <a:lnTo>
                    <a:pt x="129434" y="833970"/>
                  </a:lnTo>
                  <a:lnTo>
                    <a:pt x="84490" y="829257"/>
                  </a:lnTo>
                  <a:lnTo>
                    <a:pt x="41088" y="819905"/>
                  </a:lnTo>
                  <a:lnTo>
                    <a:pt x="0" y="806035"/>
                  </a:lnTo>
                </a:path>
                <a:path w="2741295" h="1739900">
                  <a:moveTo>
                    <a:pt x="329699" y="1139060"/>
                  </a:moveTo>
                  <a:lnTo>
                    <a:pt x="311054" y="1143691"/>
                  </a:lnTo>
                  <a:lnTo>
                    <a:pt x="292024" y="1147469"/>
                  </a:lnTo>
                  <a:lnTo>
                    <a:pt x="272676" y="1150381"/>
                  </a:lnTo>
                  <a:lnTo>
                    <a:pt x="253074" y="1152417"/>
                  </a:lnTo>
                </a:path>
                <a:path w="2741295" h="1739900">
                  <a:moveTo>
                    <a:pt x="990048" y="1285692"/>
                  </a:moveTo>
                  <a:lnTo>
                    <a:pt x="976744" y="1271125"/>
                  </a:lnTo>
                  <a:lnTo>
                    <a:pt x="964598" y="1256098"/>
                  </a:lnTo>
                  <a:lnTo>
                    <a:pt x="953633" y="1240650"/>
                  </a:lnTo>
                  <a:lnTo>
                    <a:pt x="943873" y="1224817"/>
                  </a:lnTo>
                </a:path>
                <a:path w="2741295" h="1739900">
                  <a:moveTo>
                    <a:pt x="1843921" y="1133882"/>
                  </a:moveTo>
                  <a:lnTo>
                    <a:pt x="1841232" y="1150818"/>
                  </a:lnTo>
                  <a:lnTo>
                    <a:pt x="1837258" y="1167616"/>
                  </a:lnTo>
                  <a:lnTo>
                    <a:pt x="1832010" y="1184243"/>
                  </a:lnTo>
                  <a:lnTo>
                    <a:pt x="1825496" y="1200667"/>
                  </a:lnTo>
                </a:path>
                <a:path w="2741295" h="1739900">
                  <a:moveTo>
                    <a:pt x="2210520" y="721171"/>
                  </a:moveTo>
                  <a:lnTo>
                    <a:pt x="2260024" y="740885"/>
                  </a:lnTo>
                  <a:lnTo>
                    <a:pt x="2304293" y="764860"/>
                  </a:lnTo>
                  <a:lnTo>
                    <a:pt x="2342887" y="792607"/>
                  </a:lnTo>
                  <a:lnTo>
                    <a:pt x="2375367" y="823637"/>
                  </a:lnTo>
                  <a:lnTo>
                    <a:pt x="2401292" y="857462"/>
                  </a:lnTo>
                  <a:lnTo>
                    <a:pt x="2420223" y="893593"/>
                  </a:lnTo>
                  <a:lnTo>
                    <a:pt x="2431721" y="931540"/>
                  </a:lnTo>
                  <a:lnTo>
                    <a:pt x="2435345" y="970815"/>
                  </a:lnTo>
                </a:path>
                <a:path w="2741295" h="1739900">
                  <a:moveTo>
                    <a:pt x="2740794" y="455286"/>
                  </a:moveTo>
                  <a:lnTo>
                    <a:pt x="2721796" y="481570"/>
                  </a:lnTo>
                  <a:lnTo>
                    <a:pt x="2698610" y="506090"/>
                  </a:lnTo>
                  <a:lnTo>
                    <a:pt x="2671491" y="528610"/>
                  </a:lnTo>
                  <a:lnTo>
                    <a:pt x="2640694" y="548893"/>
                  </a:lnTo>
                </a:path>
                <a:path w="2741295" h="1739900">
                  <a:moveTo>
                    <a:pt x="2500594" y="107949"/>
                  </a:moveTo>
                  <a:lnTo>
                    <a:pt x="2503078" y="118926"/>
                  </a:lnTo>
                  <a:lnTo>
                    <a:pt x="2504788" y="129966"/>
                  </a:lnTo>
                  <a:lnTo>
                    <a:pt x="2505720" y="141049"/>
                  </a:lnTo>
                  <a:lnTo>
                    <a:pt x="2505869" y="152157"/>
                  </a:lnTo>
                </a:path>
                <a:path w="2741295" h="1739900">
                  <a:moveTo>
                    <a:pt x="1861271" y="56379"/>
                  </a:moveTo>
                  <a:lnTo>
                    <a:pt x="1871842" y="41356"/>
                  </a:lnTo>
                  <a:lnTo>
                    <a:pt x="1883949" y="26914"/>
                  </a:lnTo>
                  <a:lnTo>
                    <a:pt x="1897541" y="13111"/>
                  </a:lnTo>
                  <a:lnTo>
                    <a:pt x="1912571" y="0"/>
                  </a:lnTo>
                </a:path>
                <a:path w="2741295" h="1739900">
                  <a:moveTo>
                    <a:pt x="1381622" y="83244"/>
                  </a:moveTo>
                  <a:lnTo>
                    <a:pt x="1386179" y="70707"/>
                  </a:lnTo>
                  <a:lnTo>
                    <a:pt x="1391850" y="58399"/>
                  </a:lnTo>
                  <a:lnTo>
                    <a:pt x="1398613" y="46358"/>
                  </a:lnTo>
                  <a:lnTo>
                    <a:pt x="1406447" y="34619"/>
                  </a:lnTo>
                </a:path>
                <a:path w="2741295" h="1739900">
                  <a:moveTo>
                    <a:pt x="818698" y="99764"/>
                  </a:moveTo>
                  <a:lnTo>
                    <a:pt x="842697" y="110131"/>
                  </a:lnTo>
                  <a:lnTo>
                    <a:pt x="865717" y="121471"/>
                  </a:lnTo>
                  <a:lnTo>
                    <a:pt x="887695" y="133750"/>
                  </a:lnTo>
                  <a:lnTo>
                    <a:pt x="908573" y="146937"/>
                  </a:lnTo>
                </a:path>
                <a:path w="2741295" h="1739900">
                  <a:moveTo>
                    <a:pt x="136024" y="470504"/>
                  </a:moveTo>
                  <a:lnTo>
                    <a:pt x="131033" y="458264"/>
                  </a:lnTo>
                  <a:lnTo>
                    <a:pt x="126749" y="445902"/>
                  </a:lnTo>
                  <a:lnTo>
                    <a:pt x="123178" y="433433"/>
                  </a:lnTo>
                  <a:lnTo>
                    <a:pt x="120324" y="42087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31B42543-E2A1-4E8B-8D40-57C214F5A719}"/>
                </a:ext>
              </a:extLst>
            </p:cNvPr>
            <p:cNvSpPr/>
            <p:nvPr/>
          </p:nvSpPr>
          <p:spPr>
            <a:xfrm>
              <a:off x="6160737" y="1984490"/>
              <a:ext cx="615123" cy="56015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EAF1A2A6-8D53-4DB5-8A22-7DD402871CFC}"/>
                </a:ext>
              </a:extLst>
            </p:cNvPr>
            <p:cNvSpPr/>
            <p:nvPr/>
          </p:nvSpPr>
          <p:spPr>
            <a:xfrm>
              <a:off x="6949711" y="1887451"/>
              <a:ext cx="615123" cy="5601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BEA2BEC8-0B93-4C08-A6A7-9B28D2637832}"/>
                </a:ext>
              </a:extLst>
            </p:cNvPr>
            <p:cNvSpPr/>
            <p:nvPr/>
          </p:nvSpPr>
          <p:spPr>
            <a:xfrm>
              <a:off x="5715438" y="1541509"/>
              <a:ext cx="641723" cy="56018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EAE5512F-B56A-4D97-B6CD-681BE08FB9B0}"/>
                </a:ext>
              </a:extLst>
            </p:cNvPr>
            <p:cNvSpPr/>
            <p:nvPr/>
          </p:nvSpPr>
          <p:spPr>
            <a:xfrm>
              <a:off x="6630861" y="1379622"/>
              <a:ext cx="664248" cy="604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9124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E130-CA51-40FB-BFEB-61A6657A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492443"/>
          </a:xfrm>
        </p:spPr>
        <p:txBody>
          <a:bodyPr/>
          <a:lstStyle/>
          <a:p>
            <a:r>
              <a:rPr lang="en-US" sz="3200" b="1" dirty="0"/>
              <a:t>Labels</a:t>
            </a:r>
          </a:p>
        </p:txBody>
      </p:sp>
      <p:pic>
        <p:nvPicPr>
          <p:cNvPr id="5122" name="Picture 2" descr="No photo description available.">
            <a:extLst>
              <a:ext uri="{FF2B5EF4-FFF2-40B4-BE49-F238E27FC236}">
                <a16:creationId xmlns:a16="http://schemas.microsoft.com/office/drawing/2014/main" id="{97A7B101-A61B-2A3B-EC3B-A2C59D9C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06" y="2057400"/>
            <a:ext cx="3506787" cy="43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2266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E130-CA51-40FB-BFEB-61A6657A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492443"/>
          </a:xfrm>
        </p:spPr>
        <p:txBody>
          <a:bodyPr/>
          <a:lstStyle/>
          <a:p>
            <a:r>
              <a:rPr lang="en-US" sz="3200" b="1" spc="170" dirty="0"/>
              <a:t>Labels</a:t>
            </a:r>
            <a:endParaRPr lang="en-US" sz="3200" dirty="0"/>
          </a:p>
        </p:txBody>
      </p:sp>
      <p:pic>
        <p:nvPicPr>
          <p:cNvPr id="6146" name="Picture 2" descr="Denmark Old Merchant's House | Danish Island Weddings">
            <a:extLst>
              <a:ext uri="{FF2B5EF4-FFF2-40B4-BE49-F238E27FC236}">
                <a16:creationId xmlns:a16="http://schemas.microsoft.com/office/drawing/2014/main" id="{081CD548-2EB1-4F8E-FA09-85790F6A5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09800"/>
            <a:ext cx="65532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4967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E130-CA51-40FB-BFEB-61A6657A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984885"/>
          </a:xfrm>
        </p:spPr>
        <p:txBody>
          <a:bodyPr/>
          <a:lstStyle/>
          <a:p>
            <a:r>
              <a:rPr lang="en-US" sz="3200" b="1" spc="170" dirty="0"/>
              <a:t>Biased Labels: </a:t>
            </a:r>
            <a:r>
              <a:rPr lang="en-US" sz="3200" spc="25" dirty="0">
                <a:latin typeface="FreeSans"/>
                <a:cs typeface="FreeSans"/>
              </a:rPr>
              <a:t>Annotations </a:t>
            </a:r>
            <a:r>
              <a:rPr lang="en-US" sz="3200" spc="10" dirty="0">
                <a:latin typeface="FreeSans"/>
                <a:cs typeface="FreeSans"/>
              </a:rPr>
              <a:t>in </a:t>
            </a:r>
            <a:r>
              <a:rPr lang="en-US" sz="3200" spc="35" dirty="0">
                <a:latin typeface="FreeSans"/>
                <a:cs typeface="FreeSans"/>
              </a:rPr>
              <a:t>your  </a:t>
            </a:r>
            <a:r>
              <a:rPr lang="en-US" sz="3200" spc="20" dirty="0">
                <a:latin typeface="FreeSans"/>
                <a:cs typeface="FreeSans"/>
              </a:rPr>
              <a:t>dataset </a:t>
            </a:r>
            <a:r>
              <a:rPr lang="en-US" sz="3200" spc="15" dirty="0">
                <a:latin typeface="FreeSans"/>
                <a:cs typeface="FreeSans"/>
              </a:rPr>
              <a:t>will </a:t>
            </a:r>
            <a:r>
              <a:rPr lang="en-US" sz="3200" spc="25" dirty="0">
                <a:latin typeface="FreeSans"/>
                <a:cs typeface="FreeSans"/>
              </a:rPr>
              <a:t>reﬂect </a:t>
            </a:r>
            <a:r>
              <a:rPr lang="en-US" sz="3200" spc="30" dirty="0">
                <a:latin typeface="FreeSans"/>
                <a:cs typeface="FreeSans"/>
              </a:rPr>
              <a:t>the  </a:t>
            </a:r>
            <a:r>
              <a:rPr lang="en-US" sz="3200" spc="25" dirty="0">
                <a:latin typeface="FreeSans"/>
                <a:cs typeface="FreeSans"/>
              </a:rPr>
              <a:t>worldviews </a:t>
            </a:r>
            <a:r>
              <a:rPr lang="en-US" sz="3200" spc="45" dirty="0">
                <a:latin typeface="FreeSans"/>
                <a:cs typeface="FreeSans"/>
              </a:rPr>
              <a:t>of </a:t>
            </a:r>
            <a:r>
              <a:rPr lang="en-US" sz="3200" spc="35" dirty="0">
                <a:latin typeface="FreeSans"/>
                <a:cs typeface="FreeSans"/>
              </a:rPr>
              <a:t>your  </a:t>
            </a:r>
            <a:r>
              <a:rPr lang="en-US" sz="3200" spc="25" dirty="0">
                <a:latin typeface="FreeSans"/>
                <a:cs typeface="FreeSans"/>
              </a:rPr>
              <a:t>annotators.</a:t>
            </a:r>
            <a:endParaRPr lang="en-US" sz="320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73F83DA-3D33-432C-A9F7-1C6D633445B4}"/>
              </a:ext>
            </a:extLst>
          </p:cNvPr>
          <p:cNvSpPr/>
          <p:nvPr/>
        </p:nvSpPr>
        <p:spPr>
          <a:xfrm>
            <a:off x="2438400" y="2362200"/>
            <a:ext cx="7772400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424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7D1F2C6-3011-42CA-9B4D-DC3C834CCA08}"/>
              </a:ext>
            </a:extLst>
          </p:cNvPr>
          <p:cNvSpPr/>
          <p:nvPr/>
        </p:nvSpPr>
        <p:spPr>
          <a:xfrm>
            <a:off x="1496174" y="1905000"/>
            <a:ext cx="89535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DF34985-C002-4B25-B04F-F429D7823DBF}"/>
              </a:ext>
            </a:extLst>
          </p:cNvPr>
          <p:cNvSpPr txBox="1"/>
          <p:nvPr/>
        </p:nvSpPr>
        <p:spPr>
          <a:xfrm>
            <a:off x="1960637" y="4770444"/>
            <a:ext cx="4012287" cy="5990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0" tIns="60960" rIns="0" bIns="0" rtlCol="0">
            <a:spAutoFit/>
          </a:bodyPr>
          <a:lstStyle/>
          <a:p>
            <a:pPr marL="85090" marR="131445">
              <a:lnSpc>
                <a:spcPct val="100699"/>
              </a:lnSpc>
              <a:spcBef>
                <a:spcPts val="480"/>
              </a:spcBef>
            </a:pPr>
            <a:r>
              <a:rPr sz="1800" b="1" spc="-100" dirty="0">
                <a:latin typeface="DejaVu Sans Condensed"/>
                <a:cs typeface="DejaVu Sans Condensed"/>
              </a:rPr>
              <a:t>Map of </a:t>
            </a:r>
            <a:r>
              <a:rPr sz="1800" b="1" spc="-95" dirty="0">
                <a:latin typeface="DejaVu Sans Condensed"/>
                <a:cs typeface="DejaVu Sans Condensed"/>
              </a:rPr>
              <a:t>Amazon  Mechanical </a:t>
            </a:r>
            <a:r>
              <a:rPr sz="1800" b="1" spc="-140" dirty="0">
                <a:latin typeface="DejaVu Sans Condensed"/>
                <a:cs typeface="DejaVu Sans Condensed"/>
              </a:rPr>
              <a:t>Turk</a:t>
            </a:r>
            <a:r>
              <a:rPr sz="1800" b="1" spc="-190" dirty="0">
                <a:latin typeface="DejaVu Sans Condensed"/>
                <a:cs typeface="DejaVu Sans Condensed"/>
              </a:rPr>
              <a:t> </a:t>
            </a:r>
            <a:r>
              <a:rPr sz="1800" b="1" spc="-135" dirty="0">
                <a:latin typeface="DejaVu Sans Condensed"/>
                <a:cs typeface="DejaVu Sans Condensed"/>
              </a:rPr>
              <a:t>Workers</a:t>
            </a:r>
            <a:endParaRPr sz="1800" dirty="0">
              <a:latin typeface="DejaVu Sans Condensed"/>
              <a:cs typeface="DejaVu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53316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020D-E52B-43E1-8F56-DD0A72C7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17" y="685800"/>
            <a:ext cx="9737605" cy="523220"/>
          </a:xfrm>
        </p:spPr>
        <p:txBody>
          <a:bodyPr/>
          <a:lstStyle/>
          <a:p>
            <a:r>
              <a:rPr lang="en-US" dirty="0"/>
              <a:t>Bias Laundering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7B29-1857-4201-94AB-2537FC2AD9AB}"/>
              </a:ext>
            </a:extLst>
          </p:cNvPr>
          <p:cNvSpPr txBox="1"/>
          <p:nvPr/>
        </p:nvSpPr>
        <p:spPr>
          <a:xfrm>
            <a:off x="2819400" y="3198167"/>
            <a:ext cx="6552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75" dirty="0"/>
              <a:t>Human </a:t>
            </a:r>
            <a:r>
              <a:rPr lang="en-US" sz="2800" b="1" spc="90" dirty="0"/>
              <a:t>data </a:t>
            </a:r>
            <a:r>
              <a:rPr lang="en-US" sz="2800" b="1" spc="75" dirty="0"/>
              <a:t>perpetuates </a:t>
            </a:r>
            <a:r>
              <a:rPr lang="en-US" sz="2800" b="1" spc="105" dirty="0"/>
              <a:t>human</a:t>
            </a:r>
            <a:r>
              <a:rPr lang="en-US" sz="2800" b="1" spc="100" dirty="0"/>
              <a:t> </a:t>
            </a:r>
            <a:r>
              <a:rPr lang="en-US" sz="2800" b="1" spc="130" dirty="0"/>
              <a:t>biases.</a:t>
            </a:r>
            <a:endParaRPr lang="en-US" sz="2800" b="1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21AD030-DC8D-441D-8280-08CACFE643DB}"/>
              </a:ext>
            </a:extLst>
          </p:cNvPr>
          <p:cNvSpPr txBox="1"/>
          <p:nvPr/>
        </p:nvSpPr>
        <p:spPr>
          <a:xfrm>
            <a:off x="1066800" y="4114800"/>
            <a:ext cx="10423783" cy="479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800" b="1" spc="105" dirty="0">
                <a:cs typeface="Lato"/>
              </a:rPr>
              <a:t>As </a:t>
            </a:r>
            <a:r>
              <a:rPr sz="2800" b="1" spc="40" dirty="0">
                <a:cs typeface="Lato"/>
              </a:rPr>
              <a:t>ML </a:t>
            </a:r>
            <a:r>
              <a:rPr sz="2800" b="1" spc="100" dirty="0">
                <a:cs typeface="Lato"/>
              </a:rPr>
              <a:t>learns </a:t>
            </a:r>
            <a:r>
              <a:rPr sz="2800" b="1" spc="50" dirty="0">
                <a:cs typeface="Lato"/>
              </a:rPr>
              <a:t>from </a:t>
            </a:r>
            <a:r>
              <a:rPr sz="2800" b="1" spc="105" dirty="0">
                <a:cs typeface="Lato"/>
              </a:rPr>
              <a:t>human </a:t>
            </a:r>
            <a:r>
              <a:rPr sz="2800" b="1" spc="95" dirty="0">
                <a:cs typeface="Lato"/>
              </a:rPr>
              <a:t>data, </a:t>
            </a:r>
            <a:r>
              <a:rPr sz="2800" b="1" spc="35" dirty="0">
                <a:cs typeface="Lato"/>
              </a:rPr>
              <a:t>the </a:t>
            </a:r>
            <a:r>
              <a:rPr sz="2800" b="1" spc="65" dirty="0">
                <a:cs typeface="Lato"/>
              </a:rPr>
              <a:t>result </a:t>
            </a:r>
            <a:r>
              <a:rPr sz="2800" b="1" spc="120" dirty="0">
                <a:cs typeface="Lato"/>
              </a:rPr>
              <a:t>is </a:t>
            </a:r>
            <a:r>
              <a:rPr sz="2800" b="1" spc="165" dirty="0">
                <a:cs typeface="Lato"/>
              </a:rPr>
              <a:t>a  </a:t>
            </a:r>
            <a:r>
              <a:rPr sz="2800" b="1" spc="125" dirty="0">
                <a:cs typeface="Lato"/>
              </a:rPr>
              <a:t>bias </a:t>
            </a:r>
            <a:r>
              <a:rPr sz="2800" b="1" spc="50" dirty="0">
                <a:cs typeface="Lato"/>
              </a:rPr>
              <a:t>network</a:t>
            </a:r>
            <a:r>
              <a:rPr sz="2800" b="1" spc="25" dirty="0">
                <a:cs typeface="Lato"/>
              </a:rPr>
              <a:t> </a:t>
            </a:r>
            <a:r>
              <a:rPr sz="2800" b="1" spc="45" dirty="0">
                <a:cs typeface="Lato"/>
              </a:rPr>
              <a:t>eﬀect</a:t>
            </a:r>
            <a:endParaRPr sz="2800" dirty="0"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62254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4BB3-0145-472F-B206-85B9283C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spc="90" dirty="0"/>
              <a:t>Predicting </a:t>
            </a:r>
            <a:r>
              <a:rPr lang="en-US" dirty="0"/>
              <a:t>Toxicity </a:t>
            </a:r>
            <a:r>
              <a:rPr lang="en-US" spc="45" dirty="0"/>
              <a:t>in</a:t>
            </a:r>
            <a:r>
              <a:rPr lang="en-US" spc="150" dirty="0"/>
              <a:t> </a:t>
            </a:r>
            <a:r>
              <a:rPr lang="en-US" spc="-65" dirty="0"/>
              <a:t>Text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C03FC2E-F0AD-4F06-8A63-F686BDA852D4}"/>
              </a:ext>
            </a:extLst>
          </p:cNvPr>
          <p:cNvSpPr txBox="1"/>
          <p:nvPr/>
        </p:nvSpPr>
        <p:spPr>
          <a:xfrm>
            <a:off x="838200" y="2362200"/>
            <a:ext cx="10591800" cy="921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8499"/>
              </a:lnSpc>
              <a:spcBef>
                <a:spcPts val="100"/>
              </a:spcBef>
            </a:pPr>
            <a:r>
              <a:rPr sz="2400" spc="-5" dirty="0">
                <a:cs typeface="Arial"/>
              </a:rPr>
              <a:t>Toxicity </a:t>
            </a:r>
            <a:r>
              <a:rPr sz="2400" spc="-15" dirty="0">
                <a:cs typeface="Arial"/>
              </a:rPr>
              <a:t>is </a:t>
            </a:r>
            <a:r>
              <a:rPr sz="2400" spc="15" dirty="0">
                <a:cs typeface="Arial"/>
              </a:rPr>
              <a:t>defined </a:t>
            </a:r>
            <a:r>
              <a:rPr sz="2400" spc="-65" dirty="0">
                <a:cs typeface="Arial"/>
              </a:rPr>
              <a:t>as... </a:t>
            </a:r>
            <a:r>
              <a:rPr sz="2400" spc="-30" dirty="0">
                <a:cs typeface="Arial"/>
              </a:rPr>
              <a:t>"</a:t>
            </a:r>
            <a:r>
              <a:rPr sz="2400" b="1" i="1" spc="-30" dirty="0">
                <a:cs typeface="Arial"/>
              </a:rPr>
              <a:t>a </a:t>
            </a:r>
            <a:r>
              <a:rPr sz="2400" b="1" i="1" dirty="0">
                <a:cs typeface="Arial"/>
              </a:rPr>
              <a:t>rude,  </a:t>
            </a:r>
            <a:r>
              <a:rPr sz="2400" b="1" i="1" spc="-5" dirty="0">
                <a:cs typeface="Arial"/>
              </a:rPr>
              <a:t>disrespectful, </a:t>
            </a:r>
            <a:r>
              <a:rPr sz="2400" b="1" i="1" spc="-15" dirty="0">
                <a:cs typeface="Arial"/>
              </a:rPr>
              <a:t>or </a:t>
            </a:r>
            <a:r>
              <a:rPr sz="2400" b="1" i="1" spc="-10" dirty="0">
                <a:cs typeface="Arial"/>
              </a:rPr>
              <a:t>unreasonable  </a:t>
            </a:r>
            <a:r>
              <a:rPr sz="2400" b="1" i="1" spc="15" dirty="0">
                <a:cs typeface="Arial"/>
              </a:rPr>
              <a:t>comment </a:t>
            </a:r>
            <a:r>
              <a:rPr sz="2400" b="1" i="1" spc="30" dirty="0">
                <a:cs typeface="Arial"/>
              </a:rPr>
              <a:t>that </a:t>
            </a:r>
            <a:r>
              <a:rPr sz="2400" b="1" i="1" spc="-50" dirty="0">
                <a:cs typeface="Arial"/>
              </a:rPr>
              <a:t>is </a:t>
            </a:r>
            <a:r>
              <a:rPr sz="2400" b="1" i="1" spc="-30" dirty="0">
                <a:cs typeface="Arial"/>
              </a:rPr>
              <a:t>likely </a:t>
            </a:r>
            <a:r>
              <a:rPr sz="2400" b="1" i="1" spc="15" dirty="0">
                <a:cs typeface="Arial"/>
              </a:rPr>
              <a:t>to make  </a:t>
            </a:r>
            <a:r>
              <a:rPr sz="2400" b="1" i="1" spc="-40" dirty="0">
                <a:cs typeface="Arial"/>
              </a:rPr>
              <a:t>you </a:t>
            </a:r>
            <a:r>
              <a:rPr sz="2400" b="1" i="1" dirty="0">
                <a:cs typeface="Arial"/>
              </a:rPr>
              <a:t>leave </a:t>
            </a:r>
            <a:r>
              <a:rPr sz="2400" b="1" i="1" spc="30" dirty="0">
                <a:cs typeface="Arial"/>
              </a:rPr>
              <a:t>a</a:t>
            </a:r>
            <a:r>
              <a:rPr sz="2400" b="1" i="1" spc="10" dirty="0">
                <a:cs typeface="Arial"/>
              </a:rPr>
              <a:t> </a:t>
            </a:r>
            <a:r>
              <a:rPr sz="2400" b="1" i="1" spc="-35" dirty="0">
                <a:cs typeface="Arial"/>
              </a:rPr>
              <a:t>discussion.</a:t>
            </a:r>
            <a:r>
              <a:rPr sz="2400" spc="-35" dirty="0">
                <a:cs typeface="Arial"/>
              </a:rPr>
              <a:t>"</a:t>
            </a:r>
            <a:endParaRPr sz="2400" dirty="0">
              <a:cs typeface="Arial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6380FDB1-80A1-4A45-BB27-3785F1740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23303"/>
              </p:ext>
            </p:extLst>
          </p:nvPr>
        </p:nvGraphicFramePr>
        <p:xfrm>
          <a:off x="2255202" y="3657600"/>
          <a:ext cx="7757795" cy="1750277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94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27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000" b="1" spc="30" dirty="0">
                          <a:solidFill>
                            <a:schemeClr val="bg1"/>
                          </a:solidFill>
                        </a:rPr>
                        <a:t>Comment</a:t>
                      </a:r>
                      <a:endParaRPr sz="2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2100"/>
                        </a:lnSpc>
                      </a:pPr>
                      <a:r>
                        <a:rPr sz="2000" b="1" spc="-15" dirty="0">
                          <a:solidFill>
                            <a:schemeClr val="bg1"/>
                          </a:solidFill>
                        </a:rPr>
                        <a:t>Toxicity</a:t>
                      </a:r>
                      <a:r>
                        <a:rPr sz="2000" b="1" spc="-12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2000" b="1" spc="-15" dirty="0">
                          <a:solidFill>
                            <a:schemeClr val="bg1"/>
                          </a:solidFill>
                        </a:rPr>
                        <a:t>Score</a:t>
                      </a:r>
                      <a:endParaRPr sz="2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1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b="0" spc="-55" dirty="0">
                          <a:solidFill>
                            <a:schemeClr val="tx1"/>
                          </a:solidFill>
                        </a:rPr>
                        <a:t>The </a:t>
                      </a:r>
                      <a:r>
                        <a:rPr sz="2000" b="0" spc="-20" dirty="0">
                          <a:solidFill>
                            <a:schemeClr val="tx1"/>
                          </a:solidFill>
                        </a:rPr>
                        <a:t>Gay </a:t>
                      </a:r>
                      <a:r>
                        <a:rPr sz="2000" b="0" spc="-30" dirty="0">
                          <a:solidFill>
                            <a:schemeClr val="tx1"/>
                          </a:solidFill>
                        </a:rPr>
                        <a:t>and </a:t>
                      </a:r>
                      <a:r>
                        <a:rPr sz="2000" b="0" spc="-25" dirty="0">
                          <a:solidFill>
                            <a:schemeClr val="tx1"/>
                          </a:solidFill>
                        </a:rPr>
                        <a:t>Lesbian </a:t>
                      </a:r>
                      <a:r>
                        <a:rPr sz="2000" b="0" spc="-50" dirty="0">
                          <a:solidFill>
                            <a:schemeClr val="tx1"/>
                          </a:solidFill>
                        </a:rPr>
                        <a:t>Film </a:t>
                      </a:r>
                      <a:r>
                        <a:rPr sz="2000" b="0" spc="-10" dirty="0">
                          <a:solidFill>
                            <a:schemeClr val="tx1"/>
                          </a:solidFill>
                        </a:rPr>
                        <a:t>Festival </a:t>
                      </a:r>
                      <a:r>
                        <a:rPr sz="2000" b="0" spc="45" dirty="0">
                          <a:solidFill>
                            <a:schemeClr val="tx1"/>
                          </a:solidFill>
                        </a:rPr>
                        <a:t>starts</a:t>
                      </a:r>
                      <a:r>
                        <a:rPr sz="2000" b="0" spc="1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0" spc="-25" dirty="0">
                          <a:solidFill>
                            <a:schemeClr val="tx1"/>
                          </a:solidFill>
                        </a:rPr>
                        <a:t>today.</a:t>
                      </a:r>
                      <a:endParaRPr sz="2000" b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b="0" spc="5" dirty="0">
                          <a:solidFill>
                            <a:schemeClr val="tx1"/>
                          </a:solidFill>
                        </a:rPr>
                        <a:t>0.82</a:t>
                      </a:r>
                      <a:endParaRPr sz="2000" b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1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b="0" spc="-5" dirty="0">
                          <a:solidFill>
                            <a:schemeClr val="tx1"/>
                          </a:solidFill>
                        </a:rPr>
                        <a:t>Being </a:t>
                      </a:r>
                      <a:r>
                        <a:rPr sz="2000" b="0" spc="10" dirty="0">
                          <a:solidFill>
                            <a:schemeClr val="tx1"/>
                          </a:solidFill>
                        </a:rPr>
                        <a:t>transgender </a:t>
                      </a:r>
                      <a:r>
                        <a:rPr sz="2000" b="0" spc="-5" dirty="0">
                          <a:solidFill>
                            <a:schemeClr val="tx1"/>
                          </a:solidFill>
                        </a:rPr>
                        <a:t>is </a:t>
                      </a:r>
                      <a:r>
                        <a:rPr sz="2000" b="0" spc="15" dirty="0">
                          <a:solidFill>
                            <a:schemeClr val="tx1"/>
                          </a:solidFill>
                        </a:rPr>
                        <a:t>independent </a:t>
                      </a:r>
                      <a:r>
                        <a:rPr sz="2000" b="0" spc="25" dirty="0">
                          <a:solidFill>
                            <a:schemeClr val="tx1"/>
                          </a:solidFill>
                        </a:rPr>
                        <a:t>of </a:t>
                      </a:r>
                      <a:r>
                        <a:rPr sz="2000" b="0" spc="-10" dirty="0">
                          <a:solidFill>
                            <a:schemeClr val="tx1"/>
                          </a:solidFill>
                        </a:rPr>
                        <a:t>sexual</a:t>
                      </a:r>
                      <a:r>
                        <a:rPr sz="2000" b="0" spc="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0" spc="15" dirty="0">
                          <a:solidFill>
                            <a:schemeClr val="tx1"/>
                          </a:solidFill>
                        </a:rPr>
                        <a:t>orientation.</a:t>
                      </a:r>
                      <a:endParaRPr sz="2000" b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b="0" spc="10" dirty="0">
                          <a:solidFill>
                            <a:schemeClr val="tx1"/>
                          </a:solidFill>
                        </a:rPr>
                        <a:t>0.52</a:t>
                      </a:r>
                      <a:endParaRPr sz="2000" b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97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b="0" spc="-1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sz="2000" b="0" spc="-25" dirty="0">
                          <a:solidFill>
                            <a:schemeClr val="tx1"/>
                          </a:solidFill>
                        </a:rPr>
                        <a:t>Muslim is </a:t>
                      </a:r>
                      <a:r>
                        <a:rPr sz="2000" b="0" spc="25" dirty="0">
                          <a:solidFill>
                            <a:schemeClr val="tx1"/>
                          </a:solidFill>
                        </a:rPr>
                        <a:t>someone </a:t>
                      </a:r>
                      <a:r>
                        <a:rPr sz="2000" b="0" spc="5" dirty="0">
                          <a:solidFill>
                            <a:schemeClr val="tx1"/>
                          </a:solidFill>
                        </a:rPr>
                        <a:t>who </a:t>
                      </a:r>
                      <a:r>
                        <a:rPr sz="2000" b="0" spc="25" dirty="0">
                          <a:solidFill>
                            <a:schemeClr val="tx1"/>
                          </a:solidFill>
                        </a:rPr>
                        <a:t>follows </a:t>
                      </a:r>
                      <a:r>
                        <a:rPr sz="2000" b="0" spc="5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sz="2000" b="0" spc="25" dirty="0">
                          <a:solidFill>
                            <a:schemeClr val="tx1"/>
                          </a:solidFill>
                        </a:rPr>
                        <a:t>practices</a:t>
                      </a:r>
                      <a:r>
                        <a:rPr sz="2000" b="0" spc="-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0" spc="-25" dirty="0">
                          <a:solidFill>
                            <a:schemeClr val="tx1"/>
                          </a:solidFill>
                        </a:rPr>
                        <a:t>Islam</a:t>
                      </a:r>
                      <a:endParaRPr sz="2000" b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b="0" spc="35" dirty="0">
                          <a:solidFill>
                            <a:schemeClr val="tx1"/>
                          </a:solidFill>
                        </a:rPr>
                        <a:t>0.46</a:t>
                      </a:r>
                      <a:endParaRPr sz="2000" b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55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A1CF-EAC5-5FF0-1A7A-050E6D4D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9737605" cy="523220"/>
          </a:xfrm>
        </p:spPr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&amp; friends</a:t>
            </a:r>
          </a:p>
        </p:txBody>
      </p:sp>
      <p:pic>
        <p:nvPicPr>
          <p:cNvPr id="2050" name="Picture 2" descr="The Most Insane Things ChatGPT Has Ever Done [Updated]">
            <a:extLst>
              <a:ext uri="{FF2B5EF4-FFF2-40B4-BE49-F238E27FC236}">
                <a16:creationId xmlns:a16="http://schemas.microsoft.com/office/drawing/2014/main" id="{EDA45D5A-4EA1-C957-ED24-247D6935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60" y="1882833"/>
            <a:ext cx="6316662" cy="4827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C21D0C5A-D4C0-86CF-CF7C-34706F46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3" y="0"/>
            <a:ext cx="4846637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1F1C3-7C66-EA5E-13FF-42D19649E994}"/>
              </a:ext>
            </a:extLst>
          </p:cNvPr>
          <p:cNvSpPr txBox="1"/>
          <p:nvPr/>
        </p:nvSpPr>
        <p:spPr>
          <a:xfrm>
            <a:off x="5638800" y="6488668"/>
            <a:ext cx="706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https://www.linkedin.com/pulse/rise-llm-chatbots-bhasker-gupta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05720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4BB3-0145-472F-B206-85B9283C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spc="90" dirty="0"/>
              <a:t>Predicting </a:t>
            </a:r>
            <a:r>
              <a:rPr lang="en-US" dirty="0"/>
              <a:t>Toxicity </a:t>
            </a:r>
            <a:r>
              <a:rPr lang="en-US" spc="45" dirty="0"/>
              <a:t>in</a:t>
            </a:r>
            <a:r>
              <a:rPr lang="en-US" spc="150" dirty="0"/>
              <a:t> </a:t>
            </a:r>
            <a:r>
              <a:rPr lang="en-US" spc="-65" dirty="0"/>
              <a:t>Text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C03FC2E-F0AD-4F06-8A63-F686BDA852D4}"/>
              </a:ext>
            </a:extLst>
          </p:cNvPr>
          <p:cNvSpPr txBox="1"/>
          <p:nvPr/>
        </p:nvSpPr>
        <p:spPr>
          <a:xfrm>
            <a:off x="838200" y="2362200"/>
            <a:ext cx="10591800" cy="921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8499"/>
              </a:lnSpc>
              <a:spcBef>
                <a:spcPts val="100"/>
              </a:spcBef>
            </a:pPr>
            <a:r>
              <a:rPr sz="2400" spc="-5" dirty="0">
                <a:cs typeface="Arial"/>
              </a:rPr>
              <a:t>Toxicity </a:t>
            </a:r>
            <a:r>
              <a:rPr sz="2400" spc="-15" dirty="0">
                <a:cs typeface="Arial"/>
              </a:rPr>
              <a:t>is </a:t>
            </a:r>
            <a:r>
              <a:rPr sz="2400" spc="15" dirty="0">
                <a:cs typeface="Arial"/>
              </a:rPr>
              <a:t>defined </a:t>
            </a:r>
            <a:r>
              <a:rPr sz="2400" spc="-65" dirty="0">
                <a:cs typeface="Arial"/>
              </a:rPr>
              <a:t>as... </a:t>
            </a:r>
            <a:r>
              <a:rPr sz="2400" spc="-30" dirty="0">
                <a:cs typeface="Arial"/>
              </a:rPr>
              <a:t>"</a:t>
            </a:r>
            <a:r>
              <a:rPr sz="2400" b="1" i="1" spc="-30" dirty="0">
                <a:cs typeface="Arial"/>
              </a:rPr>
              <a:t>a </a:t>
            </a:r>
            <a:r>
              <a:rPr sz="2400" b="1" i="1" dirty="0">
                <a:cs typeface="Arial"/>
              </a:rPr>
              <a:t>rude,  </a:t>
            </a:r>
            <a:r>
              <a:rPr sz="2400" b="1" i="1" spc="-5" dirty="0">
                <a:cs typeface="Arial"/>
              </a:rPr>
              <a:t>disrespectful, </a:t>
            </a:r>
            <a:r>
              <a:rPr sz="2400" b="1" i="1" spc="-15" dirty="0">
                <a:cs typeface="Arial"/>
              </a:rPr>
              <a:t>or </a:t>
            </a:r>
            <a:r>
              <a:rPr sz="2400" b="1" i="1" spc="-10" dirty="0">
                <a:cs typeface="Arial"/>
              </a:rPr>
              <a:t>unreasonable  </a:t>
            </a:r>
            <a:r>
              <a:rPr sz="2400" b="1" i="1" spc="15" dirty="0">
                <a:cs typeface="Arial"/>
              </a:rPr>
              <a:t>comment </a:t>
            </a:r>
            <a:r>
              <a:rPr sz="2400" b="1" i="1" spc="30" dirty="0">
                <a:cs typeface="Arial"/>
              </a:rPr>
              <a:t>that </a:t>
            </a:r>
            <a:r>
              <a:rPr sz="2400" b="1" i="1" spc="-50" dirty="0">
                <a:cs typeface="Arial"/>
              </a:rPr>
              <a:t>is </a:t>
            </a:r>
            <a:r>
              <a:rPr sz="2400" b="1" i="1" spc="-30" dirty="0">
                <a:cs typeface="Arial"/>
              </a:rPr>
              <a:t>likely </a:t>
            </a:r>
            <a:r>
              <a:rPr sz="2400" b="1" i="1" spc="15" dirty="0">
                <a:cs typeface="Arial"/>
              </a:rPr>
              <a:t>to make  </a:t>
            </a:r>
            <a:r>
              <a:rPr sz="2400" b="1" i="1" spc="-40" dirty="0">
                <a:cs typeface="Arial"/>
              </a:rPr>
              <a:t>you </a:t>
            </a:r>
            <a:r>
              <a:rPr sz="2400" b="1" i="1" dirty="0">
                <a:cs typeface="Arial"/>
              </a:rPr>
              <a:t>leave </a:t>
            </a:r>
            <a:r>
              <a:rPr sz="2400" b="1" i="1" spc="30" dirty="0">
                <a:cs typeface="Arial"/>
              </a:rPr>
              <a:t>a</a:t>
            </a:r>
            <a:r>
              <a:rPr sz="2400" b="1" i="1" spc="10" dirty="0">
                <a:cs typeface="Arial"/>
              </a:rPr>
              <a:t> </a:t>
            </a:r>
            <a:r>
              <a:rPr sz="2400" b="1" i="1" spc="-35" dirty="0">
                <a:cs typeface="Arial"/>
              </a:rPr>
              <a:t>discussion.</a:t>
            </a:r>
            <a:r>
              <a:rPr sz="2400" spc="-35" dirty="0">
                <a:cs typeface="Arial"/>
              </a:rPr>
              <a:t>"</a:t>
            </a:r>
            <a:endParaRPr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1390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4BB3-0145-472F-B206-85B9283C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9737605" cy="523220"/>
          </a:xfrm>
        </p:spPr>
        <p:txBody>
          <a:bodyPr/>
          <a:lstStyle/>
          <a:p>
            <a:r>
              <a:rPr lang="en-US" spc="90" dirty="0"/>
              <a:t>Predicting </a:t>
            </a:r>
            <a:r>
              <a:rPr lang="en-US" dirty="0"/>
              <a:t>Toxicity </a:t>
            </a:r>
            <a:r>
              <a:rPr lang="en-US" spc="45" dirty="0"/>
              <a:t>in</a:t>
            </a:r>
            <a:r>
              <a:rPr lang="en-US" spc="150" dirty="0"/>
              <a:t> </a:t>
            </a:r>
            <a:r>
              <a:rPr lang="en-US" spc="-65" dirty="0"/>
              <a:t>Text</a:t>
            </a:r>
            <a:endParaRPr lang="en-US" dirty="0"/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9D2FF80A-9D1B-4028-A129-E582C49C6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485217"/>
              </p:ext>
            </p:extLst>
          </p:nvPr>
        </p:nvGraphicFramePr>
        <p:xfrm>
          <a:off x="2133600" y="2667000"/>
          <a:ext cx="7391400" cy="268927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48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157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000" b="1" spc="30" dirty="0">
                          <a:solidFill>
                            <a:srgbClr val="FFFFFF"/>
                          </a:solidFill>
                        </a:rPr>
                        <a:t>Comment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1445" algn="l">
                        <a:lnSpc>
                          <a:spcPts val="2100"/>
                        </a:lnSpc>
                      </a:pPr>
                      <a:r>
                        <a:rPr sz="2000" b="1" spc="-15" dirty="0">
                          <a:solidFill>
                            <a:srgbClr val="FFFFFF"/>
                          </a:solidFill>
                        </a:rPr>
                        <a:t>Toxicity</a:t>
                      </a:r>
                      <a:r>
                        <a:rPr sz="2000" b="1" spc="-12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</a:rPr>
                        <a:t>Score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0" dirty="0">
                          <a:solidFill>
                            <a:schemeClr val="tx1"/>
                          </a:solidFill>
                        </a:rPr>
                        <a:t>I </a:t>
                      </a:r>
                      <a:r>
                        <a:rPr sz="2000" spc="-25" dirty="0">
                          <a:solidFill>
                            <a:schemeClr val="tx1"/>
                          </a:solidFill>
                        </a:rPr>
                        <a:t>am </a:t>
                      </a:r>
                      <a:r>
                        <a:rPr sz="2000" spc="-2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spc="-20" dirty="0">
                          <a:solidFill>
                            <a:schemeClr val="tx1"/>
                          </a:solidFill>
                        </a:rPr>
                        <a:t>person.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01445" algn="l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55" dirty="0">
                          <a:solidFill>
                            <a:schemeClr val="tx1"/>
                          </a:solidFill>
                        </a:rPr>
                        <a:t>0.08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-15" dirty="0">
                          <a:solidFill>
                            <a:schemeClr val="tx1"/>
                          </a:solidFill>
                        </a:rPr>
                        <a:t>I </a:t>
                      </a:r>
                      <a:r>
                        <a:rPr sz="2000" spc="-35" dirty="0">
                          <a:solidFill>
                            <a:schemeClr val="tx1"/>
                          </a:solidFill>
                        </a:rPr>
                        <a:t>am </a:t>
                      </a:r>
                      <a:r>
                        <a:rPr sz="2000" spc="-3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sz="2000" spc="-10" dirty="0">
                          <a:solidFill>
                            <a:schemeClr val="tx1"/>
                          </a:solidFill>
                        </a:rPr>
                        <a:t>tall</a:t>
                      </a:r>
                      <a:r>
                        <a:rPr sz="2000" spc="3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spc="-15" dirty="0">
                          <a:solidFill>
                            <a:schemeClr val="tx1"/>
                          </a:solidFill>
                        </a:rPr>
                        <a:t>person.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01445" algn="l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5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-20" dirty="0">
                          <a:solidFill>
                            <a:schemeClr val="tx1"/>
                          </a:solidFill>
                        </a:rPr>
                        <a:t>I </a:t>
                      </a:r>
                      <a:r>
                        <a:rPr sz="2000" spc="-50" dirty="0">
                          <a:solidFill>
                            <a:schemeClr val="tx1"/>
                          </a:solidFill>
                        </a:rPr>
                        <a:t>am </a:t>
                      </a:r>
                      <a:r>
                        <a:rPr sz="2000" spc="-4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sz="2000" spc="5" dirty="0">
                          <a:solidFill>
                            <a:schemeClr val="tx1"/>
                          </a:solidFill>
                        </a:rPr>
                        <a:t>blind</a:t>
                      </a:r>
                      <a:r>
                        <a:rPr sz="2000" spc="6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spc="-5" dirty="0">
                          <a:solidFill>
                            <a:schemeClr val="tx1"/>
                          </a:solidFill>
                        </a:rPr>
                        <a:t>person.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01445" algn="l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chemeClr val="tx1"/>
                          </a:solidFill>
                        </a:rPr>
                        <a:t>0.39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-20" dirty="0">
                          <a:solidFill>
                            <a:schemeClr val="tx1"/>
                          </a:solidFill>
                        </a:rPr>
                        <a:t>I </a:t>
                      </a:r>
                      <a:r>
                        <a:rPr sz="2000" spc="-50" dirty="0">
                          <a:solidFill>
                            <a:schemeClr val="tx1"/>
                          </a:solidFill>
                        </a:rPr>
                        <a:t>am </a:t>
                      </a:r>
                      <a:r>
                        <a:rPr sz="2000" spc="-4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sz="2000" spc="-15" dirty="0">
                          <a:solidFill>
                            <a:schemeClr val="tx1"/>
                          </a:solidFill>
                        </a:rPr>
                        <a:t>deaf</a:t>
                      </a:r>
                      <a:r>
                        <a:rPr sz="2000" spc="8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spc="10" dirty="0">
                          <a:solidFill>
                            <a:schemeClr val="tx1"/>
                          </a:solidFill>
                        </a:rPr>
                        <a:t>person.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01445" algn="l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55" dirty="0">
                          <a:solidFill>
                            <a:schemeClr val="tx1"/>
                          </a:solidFill>
                        </a:rPr>
                        <a:t>0.44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4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-10" dirty="0">
                          <a:solidFill>
                            <a:schemeClr val="tx1"/>
                          </a:solidFill>
                        </a:rPr>
                        <a:t>I </a:t>
                      </a:r>
                      <a:r>
                        <a:rPr sz="2000" spc="-25" dirty="0">
                          <a:solidFill>
                            <a:schemeClr val="tx1"/>
                          </a:solidFill>
                        </a:rPr>
                        <a:t>am </a:t>
                      </a:r>
                      <a:r>
                        <a:rPr sz="2000" spc="-2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sz="2000" spc="-15" dirty="0">
                          <a:solidFill>
                            <a:schemeClr val="tx1"/>
                          </a:solidFill>
                        </a:rPr>
                        <a:t>person </a:t>
                      </a:r>
                      <a:r>
                        <a:rPr sz="2000" spc="40" dirty="0">
                          <a:solidFill>
                            <a:schemeClr val="tx1"/>
                          </a:solidFill>
                        </a:rPr>
                        <a:t>with </a:t>
                      </a:r>
                      <a:r>
                        <a:rPr sz="2000" spc="10" dirty="0">
                          <a:solidFill>
                            <a:schemeClr val="tx1"/>
                          </a:solidFill>
                        </a:rPr>
                        <a:t>mental</a:t>
                      </a:r>
                      <a:r>
                        <a:rPr sz="2000" spc="-1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spc="-35" dirty="0">
                          <a:solidFill>
                            <a:schemeClr val="tx1"/>
                          </a:solidFill>
                        </a:rPr>
                        <a:t>illness.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01445" algn="l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5" dirty="0">
                          <a:solidFill>
                            <a:schemeClr val="tx1"/>
                          </a:solidFill>
                        </a:rPr>
                        <a:t>0.62</a:t>
                      </a:r>
                      <a:endParaRPr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2403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8F00FD4-D185-4BF5-8A8A-ACD61A44B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9737725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0" spc="-55" dirty="0">
                <a:latin typeface="Arial"/>
                <a:cs typeface="Arial"/>
              </a:rPr>
              <a:t>But </a:t>
            </a:r>
            <a:r>
              <a:rPr sz="3400" b="0" spc="20" dirty="0">
                <a:latin typeface="Arial"/>
                <a:cs typeface="Arial"/>
              </a:rPr>
              <a:t>aren’t </a:t>
            </a:r>
            <a:r>
              <a:rPr sz="3400" b="0" spc="35" dirty="0">
                <a:latin typeface="Arial"/>
                <a:cs typeface="Arial"/>
              </a:rPr>
              <a:t>they </a:t>
            </a:r>
            <a:r>
              <a:rPr sz="3400" b="0" spc="-20" dirty="0">
                <a:latin typeface="Arial"/>
                <a:cs typeface="Arial"/>
              </a:rPr>
              <a:t>just </a:t>
            </a:r>
            <a:r>
              <a:rPr sz="3400" b="0" spc="75" dirty="0">
                <a:latin typeface="Arial"/>
                <a:cs typeface="Arial"/>
              </a:rPr>
              <a:t>reflecting</a:t>
            </a:r>
            <a:r>
              <a:rPr sz="3400" b="0" spc="114" dirty="0">
                <a:latin typeface="Arial"/>
                <a:cs typeface="Arial"/>
              </a:rPr>
              <a:t> </a:t>
            </a:r>
            <a:r>
              <a:rPr sz="3400" b="0" spc="10" dirty="0">
                <a:latin typeface="Arial"/>
                <a:cs typeface="Arial"/>
              </a:rPr>
              <a:t>Society?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8DA3C2D-8772-4051-B9DC-94DC183A2BEB}"/>
              </a:ext>
            </a:extLst>
          </p:cNvPr>
          <p:cNvSpPr/>
          <p:nvPr/>
        </p:nvSpPr>
        <p:spPr>
          <a:xfrm>
            <a:off x="2971800" y="2286000"/>
            <a:ext cx="6034062" cy="3615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8098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5">
            <a:extLst>
              <a:ext uri="{FF2B5EF4-FFF2-40B4-BE49-F238E27FC236}">
                <a16:creationId xmlns:a16="http://schemas.microsoft.com/office/drawing/2014/main" id="{2DF8828B-68DA-45CF-8BF4-B9F42E0F8051}"/>
              </a:ext>
            </a:extLst>
          </p:cNvPr>
          <p:cNvSpPr txBox="1"/>
          <p:nvPr/>
        </p:nvSpPr>
        <p:spPr>
          <a:xfrm>
            <a:off x="6589622" y="3238487"/>
            <a:ext cx="3338195" cy="505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0" tIns="97790" rIns="0" bIns="0" rtlCol="0">
            <a:spAutoFit/>
          </a:bodyPr>
          <a:lstStyle/>
          <a:p>
            <a:pPr marL="85090" marR="210185">
              <a:lnSpc>
                <a:spcPct val="100699"/>
              </a:lnSpc>
              <a:spcBef>
                <a:spcPts val="770"/>
              </a:spcBef>
            </a:pPr>
            <a:endParaRPr sz="1800" dirty="0">
              <a:latin typeface="DejaVu Sans Condensed"/>
              <a:cs typeface="DejaVu Sans Condensed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46065EB-A398-48D0-BEF8-73BD3837B581}"/>
              </a:ext>
            </a:extLst>
          </p:cNvPr>
          <p:cNvSpPr txBox="1"/>
          <p:nvPr/>
        </p:nvSpPr>
        <p:spPr>
          <a:xfrm>
            <a:off x="1600199" y="3204078"/>
            <a:ext cx="3338195" cy="505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0" tIns="97790" rIns="0" bIns="0" rtlCol="0">
            <a:spAutoFit/>
          </a:bodyPr>
          <a:lstStyle/>
          <a:p>
            <a:pPr marL="85090" marR="210185">
              <a:lnSpc>
                <a:spcPct val="100699"/>
              </a:lnSpc>
              <a:spcBef>
                <a:spcPts val="770"/>
              </a:spcBef>
            </a:pPr>
            <a:endParaRPr sz="1800" dirty="0">
              <a:latin typeface="DejaVu Sans Condensed"/>
              <a:cs typeface="DejaVu Sans Condensed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00FD4-D185-4BF5-8A8A-ACD61A44B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97377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0" dirty="0">
                <a:latin typeface="Arial"/>
                <a:cs typeface="Arial"/>
              </a:rPr>
              <a:t>Shouldn’t </a:t>
            </a:r>
            <a:r>
              <a:rPr lang="en-US" sz="3200" spc="120" dirty="0">
                <a:latin typeface="Arial"/>
                <a:cs typeface="Arial"/>
              </a:rPr>
              <a:t>we </a:t>
            </a:r>
            <a:r>
              <a:rPr lang="en-US" sz="3200" spc="5" dirty="0">
                <a:latin typeface="Arial"/>
                <a:cs typeface="Arial"/>
              </a:rPr>
              <a:t>then </a:t>
            </a:r>
            <a:r>
              <a:rPr lang="en-US" sz="3200" spc="-30" dirty="0">
                <a:latin typeface="Arial"/>
                <a:cs typeface="Arial"/>
              </a:rPr>
              <a:t>just </a:t>
            </a:r>
            <a:r>
              <a:rPr lang="en-US" sz="3200" dirty="0">
                <a:latin typeface="Arial"/>
                <a:cs typeface="Arial"/>
              </a:rPr>
              <a:t>leave </a:t>
            </a:r>
            <a:r>
              <a:rPr lang="en-US" sz="3200" spc="5" dirty="0">
                <a:latin typeface="Arial"/>
                <a:cs typeface="Arial"/>
              </a:rPr>
              <a:t>them </a:t>
            </a:r>
            <a:r>
              <a:rPr lang="en-US" sz="3200" spc="-80" dirty="0">
                <a:latin typeface="Arial"/>
                <a:cs typeface="Arial"/>
              </a:rPr>
              <a:t>as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spc="-110" dirty="0">
                <a:latin typeface="Arial"/>
                <a:cs typeface="Arial"/>
              </a:rPr>
              <a:t>is?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C1F1BD1-BA45-41E5-B8D8-99DAE2B54981}"/>
              </a:ext>
            </a:extLst>
          </p:cNvPr>
          <p:cNvSpPr txBox="1"/>
          <p:nvPr/>
        </p:nvSpPr>
        <p:spPr>
          <a:xfrm>
            <a:off x="2362200" y="2286000"/>
            <a:ext cx="706818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5" dirty="0">
                <a:latin typeface="Arial"/>
                <a:cs typeface="Arial"/>
              </a:rPr>
              <a:t>Would </a:t>
            </a:r>
            <a:r>
              <a:rPr sz="2700" b="1" spc="5" dirty="0">
                <a:latin typeface="Arial"/>
                <a:cs typeface="Arial"/>
              </a:rPr>
              <a:t>that </a:t>
            </a:r>
            <a:r>
              <a:rPr sz="2700" b="1" spc="20" dirty="0">
                <a:latin typeface="Arial"/>
                <a:cs typeface="Arial"/>
              </a:rPr>
              <a:t>harm </a:t>
            </a:r>
            <a:r>
              <a:rPr sz="2700" b="1" spc="55" dirty="0">
                <a:latin typeface="Arial"/>
                <a:cs typeface="Arial"/>
              </a:rPr>
              <a:t>certain </a:t>
            </a:r>
            <a:r>
              <a:rPr sz="2700" b="1" spc="-35" dirty="0">
                <a:latin typeface="Arial"/>
                <a:cs typeface="Arial"/>
              </a:rPr>
              <a:t>groups </a:t>
            </a:r>
            <a:r>
              <a:rPr sz="2700" b="1" spc="-55" dirty="0">
                <a:latin typeface="Arial"/>
                <a:cs typeface="Arial"/>
              </a:rPr>
              <a:t>of</a:t>
            </a:r>
            <a:r>
              <a:rPr sz="2700" b="1" spc="1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people?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9F8F38-506D-4A8B-B124-AB377F1B9F8F}"/>
              </a:ext>
            </a:extLst>
          </p:cNvPr>
          <p:cNvSpPr txBox="1"/>
          <p:nvPr/>
        </p:nvSpPr>
        <p:spPr>
          <a:xfrm>
            <a:off x="1600200" y="3200400"/>
            <a:ext cx="3338195" cy="16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lang="en-US" sz="2800" spc="15" dirty="0">
                <a:cs typeface="Arial"/>
              </a:rPr>
              <a:t>Associative</a:t>
            </a:r>
            <a:r>
              <a:rPr lang="en-US" sz="2800" spc="-40" dirty="0">
                <a:cs typeface="Arial"/>
              </a:rPr>
              <a:t> </a:t>
            </a:r>
            <a:r>
              <a:rPr lang="en-US" sz="2800" spc="5" dirty="0">
                <a:cs typeface="Arial"/>
              </a:rPr>
              <a:t>Harm</a:t>
            </a:r>
            <a:endParaRPr lang="en-US" sz="2800" dirty="0">
              <a:cs typeface="Arial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+mj-lt"/>
              <a:cs typeface="Arial"/>
            </a:endParaRPr>
          </a:p>
          <a:p>
            <a:pPr marL="12700" marR="5080" indent="-54610" algn="ctr">
              <a:lnSpc>
                <a:spcPts val="2250"/>
              </a:lnSpc>
            </a:pPr>
            <a:r>
              <a:rPr lang="en-US" sz="2000" i="1" spc="15" dirty="0">
                <a:latin typeface="+mj-lt"/>
                <a:cs typeface="Arial"/>
              </a:rPr>
              <a:t>“when </a:t>
            </a:r>
            <a:r>
              <a:rPr lang="en-US" sz="2000" i="1" spc="10" dirty="0">
                <a:latin typeface="+mj-lt"/>
                <a:cs typeface="Arial"/>
              </a:rPr>
              <a:t>systems </a:t>
            </a:r>
            <a:r>
              <a:rPr lang="en-US" sz="2000" i="1" spc="25" dirty="0">
                <a:latin typeface="+mj-lt"/>
                <a:cs typeface="Arial"/>
              </a:rPr>
              <a:t>reinforce </a:t>
            </a:r>
            <a:r>
              <a:rPr lang="en-US" sz="2000" i="1" spc="5" dirty="0">
                <a:latin typeface="+mj-lt"/>
                <a:cs typeface="Arial"/>
              </a:rPr>
              <a:t>the  </a:t>
            </a:r>
            <a:r>
              <a:rPr lang="en-US" sz="2000" i="1" spc="25" dirty="0">
                <a:latin typeface="+mj-lt"/>
                <a:cs typeface="Arial"/>
              </a:rPr>
              <a:t>subordination </a:t>
            </a:r>
            <a:r>
              <a:rPr lang="en-US" sz="2000" i="1" spc="-5" dirty="0">
                <a:latin typeface="+mj-lt"/>
                <a:cs typeface="Arial"/>
              </a:rPr>
              <a:t>of </a:t>
            </a:r>
            <a:r>
              <a:rPr lang="en-US" sz="2000" i="1" spc="45" dirty="0">
                <a:latin typeface="+mj-lt"/>
                <a:cs typeface="Arial"/>
              </a:rPr>
              <a:t>some </a:t>
            </a:r>
            <a:r>
              <a:rPr lang="en-US" sz="2000" i="1" spc="25" dirty="0">
                <a:latin typeface="+mj-lt"/>
                <a:cs typeface="Arial"/>
              </a:rPr>
              <a:t>groups  </a:t>
            </a:r>
            <a:r>
              <a:rPr lang="en-US" sz="2000" i="1" spc="10" dirty="0">
                <a:latin typeface="+mj-lt"/>
                <a:cs typeface="Arial"/>
              </a:rPr>
              <a:t>along </a:t>
            </a:r>
            <a:r>
              <a:rPr lang="en-US" sz="2000" i="1" spc="5" dirty="0">
                <a:latin typeface="+mj-lt"/>
                <a:cs typeface="Arial"/>
              </a:rPr>
              <a:t>the </a:t>
            </a:r>
            <a:r>
              <a:rPr lang="en-US" sz="2000" i="1" spc="-15" dirty="0">
                <a:latin typeface="+mj-lt"/>
                <a:cs typeface="Arial"/>
              </a:rPr>
              <a:t>lines </a:t>
            </a:r>
            <a:r>
              <a:rPr lang="en-US" sz="2000" i="1" spc="-20" dirty="0">
                <a:latin typeface="+mj-lt"/>
                <a:cs typeface="Arial"/>
              </a:rPr>
              <a:t>of</a:t>
            </a:r>
            <a:r>
              <a:rPr lang="en-US" sz="2000" i="1" spc="35" dirty="0">
                <a:latin typeface="+mj-lt"/>
                <a:cs typeface="Arial"/>
              </a:rPr>
              <a:t> </a:t>
            </a:r>
            <a:r>
              <a:rPr lang="en-US" sz="2000" i="1" spc="55" dirty="0">
                <a:latin typeface="+mj-lt"/>
                <a:cs typeface="Arial"/>
              </a:rPr>
              <a:t>identity”</a:t>
            </a:r>
            <a:endParaRPr lang="en-US" sz="2000" dirty="0">
              <a:latin typeface="+mj-lt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ADF69-75F3-4B4E-B141-DA7EF64F2E8E}"/>
              </a:ext>
            </a:extLst>
          </p:cNvPr>
          <p:cNvSpPr txBox="1"/>
          <p:nvPr/>
        </p:nvSpPr>
        <p:spPr>
          <a:xfrm>
            <a:off x="6400800" y="3200400"/>
            <a:ext cx="3678148" cy="1728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20" dirty="0">
                <a:latin typeface="+mj-lt"/>
                <a:cs typeface="Arial"/>
              </a:rPr>
              <a:t>Allocative</a:t>
            </a:r>
            <a:r>
              <a:rPr lang="en-US" sz="2800" spc="-40" dirty="0">
                <a:latin typeface="+mj-lt"/>
                <a:cs typeface="Arial"/>
              </a:rPr>
              <a:t> </a:t>
            </a:r>
            <a:r>
              <a:rPr lang="en-US" sz="2800" spc="5" dirty="0">
                <a:latin typeface="+mj-lt"/>
                <a:cs typeface="Arial"/>
              </a:rPr>
              <a:t>Harm</a:t>
            </a:r>
          </a:p>
          <a:p>
            <a:pPr marR="45085" algn="ctr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cs typeface="Arial"/>
            </a:endParaRPr>
          </a:p>
          <a:p>
            <a:pPr marL="12065" marR="5080" algn="ctr">
              <a:lnSpc>
                <a:spcPts val="2250"/>
              </a:lnSpc>
            </a:pPr>
            <a:r>
              <a:rPr lang="en-US" sz="2000" i="1" dirty="0">
                <a:cs typeface="Arial"/>
              </a:rPr>
              <a:t>“when </a:t>
            </a:r>
            <a:r>
              <a:rPr lang="en-US" sz="2000" i="1" spc="-25" dirty="0">
                <a:cs typeface="Arial"/>
              </a:rPr>
              <a:t>a </a:t>
            </a:r>
            <a:r>
              <a:rPr lang="en-US" sz="2000" i="1" spc="-5" dirty="0">
                <a:cs typeface="Arial"/>
              </a:rPr>
              <a:t>system </a:t>
            </a:r>
            <a:r>
              <a:rPr lang="en-US" sz="2000" i="1" spc="15" dirty="0">
                <a:cs typeface="Arial"/>
              </a:rPr>
              <a:t>allocates </a:t>
            </a:r>
            <a:r>
              <a:rPr lang="en-US" sz="2000" i="1" dirty="0">
                <a:cs typeface="Arial"/>
              </a:rPr>
              <a:t>or  </a:t>
            </a:r>
            <a:r>
              <a:rPr lang="en-US" sz="2000" i="1" spc="35" dirty="0">
                <a:cs typeface="Arial"/>
              </a:rPr>
              <a:t>withholds </a:t>
            </a:r>
            <a:r>
              <a:rPr lang="en-US" sz="2000" i="1" spc="-60" dirty="0">
                <a:cs typeface="Arial"/>
              </a:rPr>
              <a:t>a </a:t>
            </a:r>
            <a:r>
              <a:rPr lang="en-US" sz="2000" i="1" spc="20" dirty="0">
                <a:cs typeface="Arial"/>
              </a:rPr>
              <a:t>certain  </a:t>
            </a:r>
            <a:r>
              <a:rPr lang="en-US" sz="2000" i="1" spc="65" dirty="0">
                <a:cs typeface="Arial"/>
              </a:rPr>
              <a:t>opportunity </a:t>
            </a:r>
            <a:r>
              <a:rPr lang="en-US" sz="2000" i="1" dirty="0">
                <a:cs typeface="Arial"/>
              </a:rPr>
              <a:t>or</a:t>
            </a:r>
            <a:r>
              <a:rPr lang="en-US" sz="2000" i="1" spc="-65" dirty="0">
                <a:cs typeface="Arial"/>
              </a:rPr>
              <a:t> </a:t>
            </a:r>
            <a:r>
              <a:rPr lang="en-US" sz="2000" i="1" spc="20" dirty="0">
                <a:cs typeface="Arial"/>
              </a:rPr>
              <a:t>resource”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8833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49FA4EF-FE8B-4284-A953-B47F4255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10058400" cy="493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CF56C1C7-1935-4D62-827D-6A881C57B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97377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Arial"/>
                <a:cs typeface="Arial"/>
              </a:rPr>
              <a:t>Language models are not safe from attacks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442A1-75D6-401C-2830-4ADEBAF4CD4B}"/>
              </a:ext>
            </a:extLst>
          </p:cNvPr>
          <p:cNvSpPr txBox="1"/>
          <p:nvPr/>
        </p:nvSpPr>
        <p:spPr>
          <a:xfrm>
            <a:off x="6629400" y="58674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Poisoning attacks</a:t>
            </a:r>
          </a:p>
        </p:txBody>
      </p:sp>
    </p:spTree>
    <p:extLst>
      <p:ext uri="{BB962C8B-B14F-4D97-AF65-F5344CB8AC3E}">
        <p14:creationId xmlns:p14="http://schemas.microsoft.com/office/powerpoint/2010/main" val="1094448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9CAC7E-04B5-00B9-9165-F3A99DF12C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Adversarial attacks against Machine Learning (ML)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D755C-FF1C-D423-F228-1D341876D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1ED64C-FABE-A7F8-70D2-81986A75F2BA}"/>
              </a:ext>
            </a:extLst>
          </p:cNvPr>
          <p:cNvSpPr txBox="1"/>
          <p:nvPr/>
        </p:nvSpPr>
        <p:spPr>
          <a:xfrm>
            <a:off x="1297700" y="4416396"/>
            <a:ext cx="2574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Cute Dog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97%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1D252D-379E-4BEC-5168-A25BDA66C630}"/>
              </a:ext>
            </a:extLst>
          </p:cNvPr>
          <p:cNvGrpSpPr/>
          <p:nvPr/>
        </p:nvGrpSpPr>
        <p:grpSpPr>
          <a:xfrm>
            <a:off x="1561313" y="2383843"/>
            <a:ext cx="9224361" cy="2740439"/>
            <a:chOff x="1561313" y="2383843"/>
            <a:chExt cx="9224361" cy="2740439"/>
          </a:xfrm>
        </p:grpSpPr>
        <p:pic>
          <p:nvPicPr>
            <p:cNvPr id="7" name="Picture 6" descr="A picture of a dog with a grey background">
              <a:extLst>
                <a:ext uri="{FF2B5EF4-FFF2-40B4-BE49-F238E27FC236}">
                  <a16:creationId xmlns:a16="http://schemas.microsoft.com/office/drawing/2014/main" id="{671F55F8-FC85-F6DF-0B68-CE69B1145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9" t="11424" r="22486" b="1174"/>
            <a:stretch/>
          </p:blipFill>
          <p:spPr>
            <a:xfrm>
              <a:off x="1561313" y="2383843"/>
              <a:ext cx="2044557" cy="1910994"/>
            </a:xfrm>
            <a:prstGeom prst="rect">
              <a:avLst/>
            </a:prstGeom>
          </p:spPr>
        </p:pic>
        <p:pic>
          <p:nvPicPr>
            <p:cNvPr id="16" name="Picture 15" descr="A picture of a dog with a grey background">
              <a:extLst>
                <a:ext uri="{FF2B5EF4-FFF2-40B4-BE49-F238E27FC236}">
                  <a16:creationId xmlns:a16="http://schemas.microsoft.com/office/drawing/2014/main" id="{179A19F9-0000-5829-9007-58C12BDB3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9" t="11424" r="22486" b="1174"/>
            <a:stretch/>
          </p:blipFill>
          <p:spPr>
            <a:xfrm>
              <a:off x="8476020" y="2383843"/>
              <a:ext cx="2044557" cy="1910994"/>
            </a:xfrm>
            <a:prstGeom prst="rect">
              <a:avLst/>
            </a:prstGeom>
          </p:spPr>
        </p:pic>
        <p:sp>
          <p:nvSpPr>
            <p:cNvPr id="17" name="Plus Sign 16">
              <a:extLst>
                <a:ext uri="{FF2B5EF4-FFF2-40B4-BE49-F238E27FC236}">
                  <a16:creationId xmlns:a16="http://schemas.microsoft.com/office/drawing/2014/main" id="{CE7CF36D-BF64-424D-79D7-29622F74AB9C}"/>
                </a:ext>
              </a:extLst>
            </p:cNvPr>
            <p:cNvSpPr/>
            <p:nvPr/>
          </p:nvSpPr>
          <p:spPr>
            <a:xfrm>
              <a:off x="3872452" y="2919354"/>
              <a:ext cx="818707" cy="839972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quals 17">
              <a:extLst>
                <a:ext uri="{FF2B5EF4-FFF2-40B4-BE49-F238E27FC236}">
                  <a16:creationId xmlns:a16="http://schemas.microsoft.com/office/drawing/2014/main" id="{4CC69DC0-10AE-29A8-CC4B-7C5290BA831F}"/>
                </a:ext>
              </a:extLst>
            </p:cNvPr>
            <p:cNvSpPr/>
            <p:nvPr/>
          </p:nvSpPr>
          <p:spPr>
            <a:xfrm>
              <a:off x="7350114" y="3153270"/>
              <a:ext cx="818707" cy="372140"/>
            </a:xfrm>
            <a:prstGeom prst="mathEqual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White noise - Wikipedia">
              <a:extLst>
                <a:ext uri="{FF2B5EF4-FFF2-40B4-BE49-F238E27FC236}">
                  <a16:creationId xmlns:a16="http://schemas.microsoft.com/office/drawing/2014/main" id="{A8ED460D-539F-6FC9-944C-96DCA1AC9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19758" b="-5045"/>
            <a:stretch/>
          </p:blipFill>
          <p:spPr bwMode="auto">
            <a:xfrm>
              <a:off x="4998358" y="2383843"/>
              <a:ext cx="2044557" cy="2007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4C21F2-C0A8-A1D5-3FE8-610F67EE7674}"/>
                </a:ext>
              </a:extLst>
            </p:cNvPr>
            <p:cNvSpPr txBox="1"/>
            <p:nvPr/>
          </p:nvSpPr>
          <p:spPr>
            <a:xfrm>
              <a:off x="8210922" y="4416396"/>
              <a:ext cx="25747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9BDA"/>
                  </a:solidFill>
                </a:rPr>
                <a:t>Angry Cat </a:t>
              </a:r>
            </a:p>
            <a:p>
              <a:pPr algn="ctr"/>
              <a:r>
                <a:rPr lang="en-US" sz="2000" b="1" dirty="0">
                  <a:solidFill>
                    <a:srgbClr val="009BDA"/>
                  </a:solidFill>
                </a:rPr>
                <a:t>82%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4F1850-E1A4-03D3-2274-76AD80165C11}"/>
                </a:ext>
              </a:extLst>
            </p:cNvPr>
            <p:cNvSpPr txBox="1"/>
            <p:nvPr/>
          </p:nvSpPr>
          <p:spPr>
            <a:xfrm>
              <a:off x="5018666" y="4398999"/>
              <a:ext cx="2044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Carefully crafted</a:t>
              </a:r>
            </a:p>
            <a:p>
              <a:r>
                <a:rPr lang="en-US" sz="2000" dirty="0"/>
                <a:t>adversarial 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9714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B5A303-12EE-B7C2-B6F6-3122F09204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Adversarial attacks against text-based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418A4-EE74-50EF-0A36-071AC03881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1FAB7F-CA9E-4134-58CA-47464022A7B0}"/>
              </a:ext>
            </a:extLst>
          </p:cNvPr>
          <p:cNvCxnSpPr>
            <a:cxnSpLocks/>
          </p:cNvCxnSpPr>
          <p:nvPr/>
        </p:nvCxnSpPr>
        <p:spPr>
          <a:xfrm>
            <a:off x="7752588" y="2382904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Smiling face outline with solid fill">
            <a:extLst>
              <a:ext uri="{FF2B5EF4-FFF2-40B4-BE49-F238E27FC236}">
                <a16:creationId xmlns:a16="http://schemas.microsoft.com/office/drawing/2014/main" id="{2404A4FF-A273-F664-0394-FE7541E5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0501" y="2070663"/>
            <a:ext cx="552029" cy="5520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336D44-DAFD-CC16-9E8E-E008FA2D2FF3}"/>
              </a:ext>
            </a:extLst>
          </p:cNvPr>
          <p:cNvSpPr txBox="1"/>
          <p:nvPr/>
        </p:nvSpPr>
        <p:spPr>
          <a:xfrm>
            <a:off x="1805811" y="2188199"/>
            <a:ext cx="316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</a:rPr>
              <a:t>A</a:t>
            </a:r>
            <a:r>
              <a:rPr lang="en-US" b="0" i="0" dirty="0">
                <a:solidFill>
                  <a:srgbClr val="111827"/>
                </a:solidFill>
                <a:effectLst/>
              </a:rPr>
              <a:t>n imaginative comedy/thriller </a:t>
            </a:r>
            <a:r>
              <a:rPr lang="en-US" b="0" i="0" dirty="0">
                <a:solidFill>
                  <a:srgbClr val="111827"/>
                </a:solidFill>
                <a:effectLst/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111827"/>
              </a:solidFill>
              <a:latin typeface="IBM Plex Mono" panose="020B0604020202020204" pitchFamily="49" charset="0"/>
              <a:sym typeface="Wingdings" panose="05000000000000000000" pitchFamily="2" charset="2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1B1402-BF36-9437-BC92-777F4E008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52" y="1543357"/>
            <a:ext cx="1888236" cy="168592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B79EE5-BCE4-36AD-2EB4-82ECB6523F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974095" y="2386320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B07ECD-A8FD-2503-B5FA-82E64E1E7D83}"/>
              </a:ext>
            </a:extLst>
          </p:cNvPr>
          <p:cNvSpPr txBox="1"/>
          <p:nvPr/>
        </p:nvSpPr>
        <p:spPr>
          <a:xfrm>
            <a:off x="8691372" y="2188199"/>
            <a:ext cx="13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1823802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B5A303-12EE-B7C2-B6F6-3122F09204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Adversarial attacks against text-based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418A4-EE74-50EF-0A36-071AC03881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69884-3537-230D-C8F5-A40E126F6877}"/>
              </a:ext>
            </a:extLst>
          </p:cNvPr>
          <p:cNvSpPr txBox="1"/>
          <p:nvPr/>
        </p:nvSpPr>
        <p:spPr>
          <a:xfrm>
            <a:off x="1671633" y="4467588"/>
            <a:ext cx="1749873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Character-level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1FAB7F-CA9E-4134-58CA-47464022A7B0}"/>
              </a:ext>
            </a:extLst>
          </p:cNvPr>
          <p:cNvCxnSpPr>
            <a:cxnSpLocks/>
          </p:cNvCxnSpPr>
          <p:nvPr/>
        </p:nvCxnSpPr>
        <p:spPr>
          <a:xfrm>
            <a:off x="7752588" y="2382904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Smiling face outline with solid fill">
            <a:extLst>
              <a:ext uri="{FF2B5EF4-FFF2-40B4-BE49-F238E27FC236}">
                <a16:creationId xmlns:a16="http://schemas.microsoft.com/office/drawing/2014/main" id="{2404A4FF-A273-F664-0394-FE7541E5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0501" y="2070663"/>
            <a:ext cx="552029" cy="5520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336D44-DAFD-CC16-9E8E-E008FA2D2FF3}"/>
              </a:ext>
            </a:extLst>
          </p:cNvPr>
          <p:cNvSpPr txBox="1"/>
          <p:nvPr/>
        </p:nvSpPr>
        <p:spPr>
          <a:xfrm>
            <a:off x="1805811" y="2188199"/>
            <a:ext cx="316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</a:rPr>
              <a:t>A</a:t>
            </a:r>
            <a:r>
              <a:rPr lang="en-US" b="0" i="0" dirty="0">
                <a:solidFill>
                  <a:srgbClr val="111827"/>
                </a:solidFill>
                <a:effectLst/>
              </a:rPr>
              <a:t>n imaginative comedy/thriller </a:t>
            </a:r>
            <a:r>
              <a:rPr lang="en-US" b="0" i="0" dirty="0">
                <a:solidFill>
                  <a:srgbClr val="111827"/>
                </a:solidFill>
                <a:effectLst/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111827"/>
              </a:solidFill>
              <a:latin typeface="IBM Plex Mono" panose="020B0604020202020204" pitchFamily="49" charset="0"/>
              <a:sym typeface="Wingdings" panose="05000000000000000000" pitchFamily="2" charset="2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1B1402-BF36-9437-BC92-777F4E008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52" y="1543357"/>
            <a:ext cx="1888236" cy="168592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B79EE5-BCE4-36AD-2EB4-82ECB6523F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974095" y="2386320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B07ECD-A8FD-2503-B5FA-82E64E1E7D83}"/>
              </a:ext>
            </a:extLst>
          </p:cNvPr>
          <p:cNvSpPr txBox="1"/>
          <p:nvPr/>
        </p:nvSpPr>
        <p:spPr>
          <a:xfrm>
            <a:off x="8691372" y="2188199"/>
            <a:ext cx="13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Positive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3F8507-F7C9-0B6F-8ADB-0D7A1F8EC8A1}"/>
              </a:ext>
            </a:extLst>
          </p:cNvPr>
          <p:cNvCxnSpPr>
            <a:cxnSpLocks/>
          </p:cNvCxnSpPr>
          <p:nvPr/>
        </p:nvCxnSpPr>
        <p:spPr>
          <a:xfrm>
            <a:off x="7752588" y="5307135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D13FE2-D718-098C-B596-29384FEA1639}"/>
              </a:ext>
            </a:extLst>
          </p:cNvPr>
          <p:cNvSpPr txBox="1"/>
          <p:nvPr/>
        </p:nvSpPr>
        <p:spPr>
          <a:xfrm>
            <a:off x="1671633" y="5090935"/>
            <a:ext cx="342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An</a:t>
            </a:r>
            <a:r>
              <a:rPr lang="en-US" dirty="0">
                <a:solidFill>
                  <a:srgbClr val="E82E28"/>
                </a:solidFill>
                <a:sym typeface="Wingdings" panose="05000000000000000000" pitchFamily="2" charset="2"/>
              </a:rPr>
              <a:t>n</a:t>
            </a:r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111827"/>
                </a:solidFill>
                <a:sym typeface="Wingdings" panose="05000000000000000000" pitchFamily="2" charset="2"/>
              </a:rPr>
              <a:t>imag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u</a:t>
            </a:r>
            <a:r>
              <a:rPr lang="en-US" dirty="0" err="1">
                <a:solidFill>
                  <a:srgbClr val="111827"/>
                </a:solidFill>
                <a:sym typeface="Wingdings" panose="05000000000000000000" pitchFamily="2" charset="2"/>
              </a:rPr>
              <a:t>nat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o</a:t>
            </a:r>
            <a:r>
              <a:rPr lang="en-US" dirty="0" err="1">
                <a:solidFill>
                  <a:srgbClr val="111827"/>
                </a:solidFill>
                <a:sym typeface="Wingdings" panose="05000000000000000000" pitchFamily="2" charset="2"/>
              </a:rPr>
              <a:t>ve</a:t>
            </a:r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 comedy/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</a:t>
            </a:r>
            <a:r>
              <a:rPr lang="en-US" dirty="0" err="1">
                <a:solidFill>
                  <a:srgbClr val="111827"/>
                </a:solidFill>
                <a:sym typeface="Wingdings" panose="05000000000000000000" pitchFamily="2" charset="2"/>
              </a:rPr>
              <a:t>hrill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i</a:t>
            </a:r>
            <a:r>
              <a:rPr lang="en-US" dirty="0" err="1">
                <a:solidFill>
                  <a:srgbClr val="111827"/>
                </a:solidFill>
                <a:sym typeface="Wingdings" panose="05000000000000000000" pitchFamily="2" charset="2"/>
              </a:rPr>
              <a:t>r</a:t>
            </a:r>
            <a:endParaRPr lang="en-US" dirty="0">
              <a:solidFill>
                <a:srgbClr val="111827"/>
              </a:solidFill>
              <a:sym typeface="Wingdings" panose="05000000000000000000" pitchFamily="2" charset="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4BFE5A-D78D-35D8-A3A0-F113FB13E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52" y="4467588"/>
            <a:ext cx="1888236" cy="168592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C76675-1F65-DF39-EFF3-1D96278C9BD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974095" y="5310551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79EC940-BF36-91E3-501A-BABCE976DB5A}"/>
              </a:ext>
            </a:extLst>
          </p:cNvPr>
          <p:cNvSpPr txBox="1"/>
          <p:nvPr/>
        </p:nvSpPr>
        <p:spPr>
          <a:xfrm>
            <a:off x="8691372" y="5112430"/>
            <a:ext cx="1060704" cy="369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Negative</a:t>
            </a:r>
          </a:p>
        </p:txBody>
      </p:sp>
      <p:pic>
        <p:nvPicPr>
          <p:cNvPr id="33" name="Graphic 32" descr="Sad face outline with solid fill">
            <a:extLst>
              <a:ext uri="{FF2B5EF4-FFF2-40B4-BE49-F238E27FC236}">
                <a16:creationId xmlns:a16="http://schemas.microsoft.com/office/drawing/2014/main" id="{2761A313-CF45-ECF7-73EB-7A7D4BE30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81629" y="4999586"/>
            <a:ext cx="552029" cy="5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54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B5A303-12EE-B7C2-B6F6-3122F09204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Adversarial attacks against text-based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418A4-EE74-50EF-0A36-071AC03881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1FAB7F-CA9E-4134-58CA-47464022A7B0}"/>
              </a:ext>
            </a:extLst>
          </p:cNvPr>
          <p:cNvCxnSpPr>
            <a:cxnSpLocks/>
          </p:cNvCxnSpPr>
          <p:nvPr/>
        </p:nvCxnSpPr>
        <p:spPr>
          <a:xfrm>
            <a:off x="7752588" y="2382904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Smiling face outline with solid fill">
            <a:extLst>
              <a:ext uri="{FF2B5EF4-FFF2-40B4-BE49-F238E27FC236}">
                <a16:creationId xmlns:a16="http://schemas.microsoft.com/office/drawing/2014/main" id="{2404A4FF-A273-F664-0394-FE7541E51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0501" y="2070663"/>
            <a:ext cx="552029" cy="5520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336D44-DAFD-CC16-9E8E-E008FA2D2FF3}"/>
              </a:ext>
            </a:extLst>
          </p:cNvPr>
          <p:cNvSpPr txBox="1"/>
          <p:nvPr/>
        </p:nvSpPr>
        <p:spPr>
          <a:xfrm>
            <a:off x="1805811" y="2188199"/>
            <a:ext cx="316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</a:rPr>
              <a:t>A</a:t>
            </a:r>
            <a:r>
              <a:rPr lang="en-US" b="0" i="0" dirty="0">
                <a:solidFill>
                  <a:srgbClr val="111827"/>
                </a:solidFill>
                <a:effectLst/>
              </a:rPr>
              <a:t>n imaginative comedy/thriller </a:t>
            </a:r>
            <a:r>
              <a:rPr lang="en-US" b="0" i="0" dirty="0">
                <a:solidFill>
                  <a:srgbClr val="111827"/>
                </a:solidFill>
                <a:effectLst/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111827"/>
              </a:solidFill>
              <a:latin typeface="IBM Plex Mono" panose="020B0604020202020204" pitchFamily="49" charset="0"/>
              <a:sym typeface="Wingdings" panose="05000000000000000000" pitchFamily="2" charset="2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B79EE5-BCE4-36AD-2EB4-82ECB6523F29}"/>
              </a:ext>
            </a:extLst>
          </p:cNvPr>
          <p:cNvCxnSpPr>
            <a:cxnSpLocks/>
          </p:cNvCxnSpPr>
          <p:nvPr/>
        </p:nvCxnSpPr>
        <p:spPr>
          <a:xfrm>
            <a:off x="4974095" y="2386320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B07ECD-A8FD-2503-B5FA-82E64E1E7D83}"/>
              </a:ext>
            </a:extLst>
          </p:cNvPr>
          <p:cNvSpPr txBox="1"/>
          <p:nvPr/>
        </p:nvSpPr>
        <p:spPr>
          <a:xfrm>
            <a:off x="8691372" y="2188199"/>
            <a:ext cx="13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Positive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3F8507-F7C9-0B6F-8ADB-0D7A1F8EC8A1}"/>
              </a:ext>
            </a:extLst>
          </p:cNvPr>
          <p:cNvCxnSpPr>
            <a:cxnSpLocks/>
          </p:cNvCxnSpPr>
          <p:nvPr/>
        </p:nvCxnSpPr>
        <p:spPr>
          <a:xfrm>
            <a:off x="7752588" y="5307135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D13FE2-D718-098C-B596-29384FEA1639}"/>
              </a:ext>
            </a:extLst>
          </p:cNvPr>
          <p:cNvSpPr txBox="1"/>
          <p:nvPr/>
        </p:nvSpPr>
        <p:spPr>
          <a:xfrm>
            <a:off x="2136948" y="5112430"/>
            <a:ext cx="342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A creative </a:t>
            </a:r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comedy/thriller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4BFE5A-D78D-35D8-A3A0-F113FB13E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352" y="4467588"/>
            <a:ext cx="1888236" cy="168592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C76675-1F65-DF39-EFF3-1D96278C9BD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974095" y="5310551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79EC940-BF36-91E3-501A-BABCE976DB5A}"/>
              </a:ext>
            </a:extLst>
          </p:cNvPr>
          <p:cNvSpPr txBox="1"/>
          <p:nvPr/>
        </p:nvSpPr>
        <p:spPr>
          <a:xfrm>
            <a:off x="8691372" y="5112430"/>
            <a:ext cx="1060704" cy="369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Negative</a:t>
            </a:r>
          </a:p>
        </p:txBody>
      </p:sp>
      <p:pic>
        <p:nvPicPr>
          <p:cNvPr id="33" name="Graphic 32" descr="Sad face outline with solid fill">
            <a:extLst>
              <a:ext uri="{FF2B5EF4-FFF2-40B4-BE49-F238E27FC236}">
                <a16:creationId xmlns:a16="http://schemas.microsoft.com/office/drawing/2014/main" id="{2761A313-CF45-ECF7-73EB-7A7D4BE30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1629" y="4999586"/>
            <a:ext cx="552029" cy="55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C8574A-BAB4-3E2C-AE20-97823E1A7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352" y="1543357"/>
            <a:ext cx="1888236" cy="1685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34872-88ED-89C7-6AC9-B63F7900364E}"/>
              </a:ext>
            </a:extLst>
          </p:cNvPr>
          <p:cNvSpPr txBox="1"/>
          <p:nvPr/>
        </p:nvSpPr>
        <p:spPr>
          <a:xfrm>
            <a:off x="1671633" y="4467588"/>
            <a:ext cx="1749873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Word-level</a:t>
            </a:r>
          </a:p>
        </p:txBody>
      </p:sp>
    </p:spTree>
    <p:extLst>
      <p:ext uri="{BB962C8B-B14F-4D97-AF65-F5344CB8AC3E}">
        <p14:creationId xmlns:p14="http://schemas.microsoft.com/office/powerpoint/2010/main" val="3287853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B5A303-12EE-B7C2-B6F6-3122F09204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Adversarial attacks against text-based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418A4-EE74-50EF-0A36-071AC03881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1FAB7F-CA9E-4134-58CA-47464022A7B0}"/>
              </a:ext>
            </a:extLst>
          </p:cNvPr>
          <p:cNvCxnSpPr>
            <a:cxnSpLocks/>
          </p:cNvCxnSpPr>
          <p:nvPr/>
        </p:nvCxnSpPr>
        <p:spPr>
          <a:xfrm>
            <a:off x="7752588" y="2382904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Smiling face outline with solid fill">
            <a:extLst>
              <a:ext uri="{FF2B5EF4-FFF2-40B4-BE49-F238E27FC236}">
                <a16:creationId xmlns:a16="http://schemas.microsoft.com/office/drawing/2014/main" id="{2404A4FF-A273-F664-0394-FE7541E5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0501" y="2070663"/>
            <a:ext cx="552029" cy="5520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336D44-DAFD-CC16-9E8E-E008FA2D2FF3}"/>
              </a:ext>
            </a:extLst>
          </p:cNvPr>
          <p:cNvSpPr txBox="1"/>
          <p:nvPr/>
        </p:nvSpPr>
        <p:spPr>
          <a:xfrm>
            <a:off x="1805811" y="2188199"/>
            <a:ext cx="316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</a:rPr>
              <a:t>A</a:t>
            </a:r>
            <a:r>
              <a:rPr lang="en-US" b="0" i="0" dirty="0">
                <a:solidFill>
                  <a:srgbClr val="111827"/>
                </a:solidFill>
                <a:effectLst/>
              </a:rPr>
              <a:t>n imaginative comedy/thriller </a:t>
            </a:r>
            <a:r>
              <a:rPr lang="en-US" b="0" i="0" dirty="0">
                <a:solidFill>
                  <a:srgbClr val="111827"/>
                </a:solidFill>
                <a:effectLst/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111827"/>
              </a:solidFill>
              <a:latin typeface="IBM Plex Mono" panose="020B0604020202020204" pitchFamily="49" charset="0"/>
              <a:sym typeface="Wingdings" panose="05000000000000000000" pitchFamily="2" charset="2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1B1402-BF36-9437-BC92-777F4E008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52" y="1543357"/>
            <a:ext cx="1888236" cy="168592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B79EE5-BCE4-36AD-2EB4-82ECB6523F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974095" y="2386320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B07ECD-A8FD-2503-B5FA-82E64E1E7D83}"/>
              </a:ext>
            </a:extLst>
          </p:cNvPr>
          <p:cNvSpPr txBox="1"/>
          <p:nvPr/>
        </p:nvSpPr>
        <p:spPr>
          <a:xfrm>
            <a:off x="8691372" y="2188199"/>
            <a:ext cx="13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Positive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3F8507-F7C9-0B6F-8ADB-0D7A1F8EC8A1}"/>
              </a:ext>
            </a:extLst>
          </p:cNvPr>
          <p:cNvCxnSpPr>
            <a:cxnSpLocks/>
          </p:cNvCxnSpPr>
          <p:nvPr/>
        </p:nvCxnSpPr>
        <p:spPr>
          <a:xfrm>
            <a:off x="7752588" y="5307135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D13FE2-D718-098C-B596-29384FEA1639}"/>
              </a:ext>
            </a:extLst>
          </p:cNvPr>
          <p:cNvSpPr txBox="1"/>
          <p:nvPr/>
        </p:nvSpPr>
        <p:spPr>
          <a:xfrm>
            <a:off x="2170623" y="4574579"/>
            <a:ext cx="3424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A brilliantly crafted and captivating imaginative </a:t>
            </a:r>
            <a:r>
              <a:rPr lang="en-US" b="1" dirty="0">
                <a:sym typeface="Wingdings" panose="05000000000000000000" pitchFamily="2" charset="2"/>
              </a:rPr>
              <a:t>comedy/thriller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experience.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4BFE5A-D78D-35D8-A3A0-F113FB13E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52" y="4467588"/>
            <a:ext cx="1888236" cy="168592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C76675-1F65-DF39-EFF3-1D96278C9BD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974095" y="5310551"/>
            <a:ext cx="8902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79EC940-BF36-91E3-501A-BABCE976DB5A}"/>
              </a:ext>
            </a:extLst>
          </p:cNvPr>
          <p:cNvSpPr txBox="1"/>
          <p:nvPr/>
        </p:nvSpPr>
        <p:spPr>
          <a:xfrm>
            <a:off x="8691372" y="5112430"/>
            <a:ext cx="1060704" cy="369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827"/>
                </a:solidFill>
                <a:sym typeface="Wingdings" panose="05000000000000000000" pitchFamily="2" charset="2"/>
              </a:rPr>
              <a:t>Negative</a:t>
            </a:r>
          </a:p>
        </p:txBody>
      </p:sp>
      <p:pic>
        <p:nvPicPr>
          <p:cNvPr id="33" name="Graphic 32" descr="Sad face outline with solid fill">
            <a:extLst>
              <a:ext uri="{FF2B5EF4-FFF2-40B4-BE49-F238E27FC236}">
                <a16:creationId xmlns:a16="http://schemas.microsoft.com/office/drawing/2014/main" id="{2761A313-CF45-ECF7-73EB-7A7D4BE30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81629" y="4999586"/>
            <a:ext cx="552029" cy="552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BB192A-943F-37AA-4AC8-04B1D8F4B0B5}"/>
              </a:ext>
            </a:extLst>
          </p:cNvPr>
          <p:cNvSpPr txBox="1"/>
          <p:nvPr/>
        </p:nvSpPr>
        <p:spPr>
          <a:xfrm>
            <a:off x="1671633" y="4467588"/>
            <a:ext cx="1749873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Paraphrase</a:t>
            </a:r>
          </a:p>
        </p:txBody>
      </p:sp>
    </p:spTree>
    <p:extLst>
      <p:ext uri="{BB962C8B-B14F-4D97-AF65-F5344CB8AC3E}">
        <p14:creationId xmlns:p14="http://schemas.microsoft.com/office/powerpoint/2010/main" val="374281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3703320" y="0"/>
                </a:moveTo>
                <a:lnTo>
                  <a:pt x="0" y="0"/>
                </a:lnTo>
                <a:lnTo>
                  <a:pt x="0" y="94997"/>
                </a:lnTo>
                <a:lnTo>
                  <a:pt x="3703320" y="94997"/>
                </a:lnTo>
                <a:lnTo>
                  <a:pt x="370332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3703319" y="0"/>
                </a:moveTo>
                <a:lnTo>
                  <a:pt x="0" y="0"/>
                </a:lnTo>
                <a:lnTo>
                  <a:pt x="0" y="98554"/>
                </a:lnTo>
                <a:lnTo>
                  <a:pt x="3703319" y="98554"/>
                </a:lnTo>
                <a:lnTo>
                  <a:pt x="370331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981" y="606554"/>
            <a:ext cx="11300460" cy="1259205"/>
          </a:xfrm>
          <a:custGeom>
            <a:avLst/>
            <a:gdLst/>
            <a:ahLst/>
            <a:cxnLst/>
            <a:rect l="l" t="t" r="r" b="b"/>
            <a:pathLst>
              <a:path w="11300460" h="1259205">
                <a:moveTo>
                  <a:pt x="11300035" y="0"/>
                </a:moveTo>
                <a:lnTo>
                  <a:pt x="0" y="0"/>
                </a:lnTo>
                <a:lnTo>
                  <a:pt x="0" y="1258826"/>
                </a:lnTo>
                <a:lnTo>
                  <a:pt x="11300035" y="1258826"/>
                </a:lnTo>
                <a:lnTo>
                  <a:pt x="11300035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9933" y="985011"/>
            <a:ext cx="5208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Common NLP tasks</a:t>
            </a:r>
            <a:endParaRPr sz="2800" dirty="0"/>
          </a:p>
        </p:txBody>
      </p:sp>
      <p:sp>
        <p:nvSpPr>
          <p:cNvPr id="12" name="object 12"/>
          <p:cNvSpPr txBox="1"/>
          <p:nvPr/>
        </p:nvSpPr>
        <p:spPr>
          <a:xfrm>
            <a:off x="11443489" y="6045200"/>
            <a:ext cx="88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2B2B2"/>
                </a:solidFill>
                <a:latin typeface="Candara"/>
                <a:cs typeface="Candara"/>
              </a:rPr>
              <a:t>9</a:t>
            </a:r>
            <a:endParaRPr sz="900">
              <a:latin typeface="Candara"/>
              <a:cs typeface="Candara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E84388F8-9658-4813-A753-EBAD2A796C36}"/>
              </a:ext>
            </a:extLst>
          </p:cNvPr>
          <p:cNvSpPr txBox="1"/>
          <p:nvPr/>
        </p:nvSpPr>
        <p:spPr>
          <a:xfrm>
            <a:off x="838200" y="2244216"/>
            <a:ext cx="8991600" cy="238462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40" dirty="0">
                <a:latin typeface="Calibri"/>
                <a:cs typeface="Calibri"/>
              </a:rPr>
              <a:t>Word </a:t>
            </a:r>
            <a:r>
              <a:rPr sz="2400" spc="-15" dirty="0">
                <a:latin typeface="Calibri"/>
                <a:cs typeface="Calibri"/>
              </a:rPr>
              <a:t>tokenization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Sentence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boundary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detection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Part-of-speech </a:t>
            </a:r>
            <a:r>
              <a:rPr sz="2400" spc="-5" dirty="0">
                <a:latin typeface="Calibri"/>
                <a:cs typeface="Calibri"/>
              </a:rPr>
              <a:t>(POS)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tagging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Named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Entity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(NE)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5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Parsing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Semantic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016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B5A303-12EE-B7C2-B6F6-3122F09204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Human in the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418A4-EE74-50EF-0A36-071AC03881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raphic 11" descr="Woman holding a laptop">
            <a:extLst>
              <a:ext uri="{FF2B5EF4-FFF2-40B4-BE49-F238E27FC236}">
                <a16:creationId xmlns:a16="http://schemas.microsoft.com/office/drawing/2014/main" id="{5671506B-ADA3-BA87-CB6A-DEACADD52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0830" y="1766245"/>
            <a:ext cx="2479157" cy="2518930"/>
          </a:xfrm>
          <a:prstGeom prst="rect">
            <a:avLst/>
          </a:prstGeom>
        </p:spPr>
      </p:pic>
      <p:pic>
        <p:nvPicPr>
          <p:cNvPr id="1028" name="Picture 4" descr="Here Are the 157 Hate Tweets a Feminist Faced in One Week – Mother Jones">
            <a:extLst>
              <a:ext uri="{FF2B5EF4-FFF2-40B4-BE49-F238E27FC236}">
                <a16:creationId xmlns:a16="http://schemas.microsoft.com/office/drawing/2014/main" id="{539620DE-7361-AAC4-AFA8-100EB7D08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-5822" r="9665" b="1845"/>
          <a:stretch/>
        </p:blipFill>
        <p:spPr bwMode="auto">
          <a:xfrm>
            <a:off x="4731892" y="4940580"/>
            <a:ext cx="3142744" cy="1423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'fake news,' and how can you spot it? Try our quiz - The Globe and  Mail">
            <a:extLst>
              <a:ext uri="{FF2B5EF4-FFF2-40B4-BE49-F238E27FC236}">
                <a16:creationId xmlns:a16="http://schemas.microsoft.com/office/drawing/2014/main" id="{23347700-63E2-9211-BA1E-013335FA6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81"/>
          <a:stretch/>
        </p:blipFill>
        <p:spPr bwMode="auto">
          <a:xfrm>
            <a:off x="8775801" y="1766245"/>
            <a:ext cx="2481290" cy="1764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ishing Email Examples">
            <a:extLst>
              <a:ext uri="{FF2B5EF4-FFF2-40B4-BE49-F238E27FC236}">
                <a16:creationId xmlns:a16="http://schemas.microsoft.com/office/drawing/2014/main" id="{6A714A7B-D57F-1254-E388-F667E88B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4" y="1720089"/>
            <a:ext cx="3134158" cy="1931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0B5741-8370-068F-03EE-0A3C1AFD7B62}"/>
              </a:ext>
            </a:extLst>
          </p:cNvPr>
          <p:cNvCxnSpPr>
            <a:cxnSpLocks/>
            <a:stCxn id="12" idx="1"/>
            <a:endCxn id="1034" idx="3"/>
          </p:cNvCxnSpPr>
          <p:nvPr/>
        </p:nvCxnSpPr>
        <p:spPr>
          <a:xfrm flipH="1" flipV="1">
            <a:off x="4021252" y="2686061"/>
            <a:ext cx="1239578" cy="33964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B41B54-C59E-56E7-1774-8A7A46E33164}"/>
              </a:ext>
            </a:extLst>
          </p:cNvPr>
          <p:cNvCxnSpPr>
            <a:cxnSpLocks/>
          </p:cNvCxnSpPr>
          <p:nvPr/>
        </p:nvCxnSpPr>
        <p:spPr>
          <a:xfrm>
            <a:off x="6303264" y="4169774"/>
            <a:ext cx="0" cy="79347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A575F-1C8E-C6A9-65E2-C11891D87734}"/>
              </a:ext>
            </a:extLst>
          </p:cNvPr>
          <p:cNvCxnSpPr>
            <a:cxnSpLocks/>
            <a:stCxn id="12" idx="3"/>
            <a:endCxn id="1030" idx="1"/>
          </p:cNvCxnSpPr>
          <p:nvPr/>
        </p:nvCxnSpPr>
        <p:spPr>
          <a:xfrm flipV="1">
            <a:off x="7739987" y="2648409"/>
            <a:ext cx="1035814" cy="37730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BDF7F2-5488-67E1-9FEB-F506F889813F}"/>
              </a:ext>
            </a:extLst>
          </p:cNvPr>
          <p:cNvSpPr txBox="1"/>
          <p:nvPr/>
        </p:nvSpPr>
        <p:spPr>
          <a:xfrm>
            <a:off x="1166797" y="1349317"/>
            <a:ext cx="2574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Phishing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8BB7F8-A4DB-A85D-F58E-DB8B2C6ABE3D}"/>
              </a:ext>
            </a:extLst>
          </p:cNvPr>
          <p:cNvSpPr txBox="1"/>
          <p:nvPr/>
        </p:nvSpPr>
        <p:spPr>
          <a:xfrm>
            <a:off x="8682339" y="1368866"/>
            <a:ext cx="2574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9BDA"/>
                </a:solidFill>
              </a:rPr>
              <a:t>Fake news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1D1C1-0F75-1183-8C8A-6BF566E22A86}"/>
              </a:ext>
            </a:extLst>
          </p:cNvPr>
          <p:cNvSpPr txBox="1"/>
          <p:nvPr/>
        </p:nvSpPr>
        <p:spPr>
          <a:xfrm>
            <a:off x="5015888" y="6363924"/>
            <a:ext cx="2574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82E28"/>
                </a:solidFill>
              </a:rPr>
              <a:t>Offensive language</a:t>
            </a:r>
          </a:p>
        </p:txBody>
      </p:sp>
    </p:spTree>
    <p:extLst>
      <p:ext uri="{BB962C8B-B14F-4D97-AF65-F5344CB8AC3E}">
        <p14:creationId xmlns:p14="http://schemas.microsoft.com/office/powerpoint/2010/main" val="35549067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5CE4E7-FE23-5B2E-22CF-1B400AFD7B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3600" y="609600"/>
            <a:ext cx="11210628" cy="914400"/>
          </a:xfrm>
        </p:spPr>
        <p:txBody>
          <a:bodyPr/>
          <a:lstStyle/>
          <a:p>
            <a:r>
              <a:rPr lang="en-US" dirty="0"/>
              <a:t>Desired properties of adversarial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5A606-B38D-21B5-5F66-08D045F037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9B4FD3-38FC-8383-34F1-3D35CDF99659}"/>
              </a:ext>
            </a:extLst>
          </p:cNvPr>
          <p:cNvSpPr/>
          <p:nvPr/>
        </p:nvSpPr>
        <p:spPr>
          <a:xfrm>
            <a:off x="3886200" y="1977951"/>
            <a:ext cx="4812193" cy="1686772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988D8D-31CD-A94F-F3B5-DA8FB029943A}"/>
              </a:ext>
            </a:extLst>
          </p:cNvPr>
          <p:cNvSpPr/>
          <p:nvPr/>
        </p:nvSpPr>
        <p:spPr>
          <a:xfrm>
            <a:off x="7051725" y="3928830"/>
            <a:ext cx="4812193" cy="1686772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solidFill>
              <a:srgbClr val="E82E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A3AA13-2E65-E03B-E8FD-14B2FA99367D}"/>
              </a:ext>
            </a:extLst>
          </p:cNvPr>
          <p:cNvSpPr/>
          <p:nvPr/>
        </p:nvSpPr>
        <p:spPr>
          <a:xfrm>
            <a:off x="468955" y="3947426"/>
            <a:ext cx="4812193" cy="1686772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solidFill>
              <a:srgbClr val="E82E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82E28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410A7-4968-A973-0A9B-BACA25B849E3}"/>
              </a:ext>
            </a:extLst>
          </p:cNvPr>
          <p:cNvSpPr txBox="1"/>
          <p:nvPr/>
        </p:nvSpPr>
        <p:spPr>
          <a:xfrm>
            <a:off x="726930" y="4861627"/>
            <a:ext cx="4946820" cy="36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</a:t>
            </a:r>
            <a:r>
              <a:rPr lang="en-US" b="1" dirty="0"/>
              <a:t>love</a:t>
            </a:r>
            <a:r>
              <a:rPr lang="en-US" dirty="0"/>
              <a:t> this movie                </a:t>
            </a:r>
            <a:r>
              <a:rPr lang="en-US" dirty="0">
                <a:sym typeface="Wingdings" panose="05000000000000000000" pitchFamily="2" charset="2"/>
              </a:rPr>
              <a:t>I </a:t>
            </a:r>
            <a:r>
              <a:rPr lang="en-US" b="1" dirty="0">
                <a:sym typeface="Wingdings" panose="05000000000000000000" pitchFamily="2" charset="2"/>
              </a:rPr>
              <a:t>hate</a:t>
            </a:r>
            <a:r>
              <a:rPr lang="en-US" dirty="0">
                <a:sym typeface="Wingdings" panose="05000000000000000000" pitchFamily="2" charset="2"/>
              </a:rPr>
              <a:t> this movie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02C4E4-982E-DF15-45E2-0F6CDE2C7C6C}"/>
              </a:ext>
            </a:extLst>
          </p:cNvPr>
          <p:cNvCxnSpPr/>
          <p:nvPr/>
        </p:nvCxnSpPr>
        <p:spPr>
          <a:xfrm>
            <a:off x="2413712" y="5107445"/>
            <a:ext cx="670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1DE797-C402-CA84-7496-3201860CABA7}"/>
              </a:ext>
            </a:extLst>
          </p:cNvPr>
          <p:cNvSpPr txBox="1"/>
          <p:nvPr/>
        </p:nvSpPr>
        <p:spPr>
          <a:xfrm>
            <a:off x="5169441" y="2241505"/>
            <a:ext cx="2702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libri" panose="020F0502020204030204"/>
              </a:rPr>
              <a:t>V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&amp;  Natural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819890-18FE-8CB3-24BC-82BC44817BA2}"/>
              </a:ext>
            </a:extLst>
          </p:cNvPr>
          <p:cNvSpPr txBox="1"/>
          <p:nvPr/>
        </p:nvSpPr>
        <p:spPr>
          <a:xfrm>
            <a:off x="2239532" y="4042760"/>
            <a:ext cx="1332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82E28"/>
                </a:solidFill>
              </a:rPr>
              <a:t> </a:t>
            </a:r>
            <a:r>
              <a:rPr lang="en-US" sz="2400" b="1" dirty="0">
                <a:solidFill>
                  <a:srgbClr val="E82E28"/>
                </a:solidFill>
              </a:rPr>
              <a:t>Invalid</a:t>
            </a:r>
            <a:r>
              <a:rPr lang="en-US" dirty="0">
                <a:solidFill>
                  <a:srgbClr val="E82E28"/>
                </a:solidFill>
              </a:rPr>
              <a:t>                                    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B38076-E2DC-0FC7-3073-FBF931AA3F87}"/>
              </a:ext>
            </a:extLst>
          </p:cNvPr>
          <p:cNvSpPr txBox="1"/>
          <p:nvPr/>
        </p:nvSpPr>
        <p:spPr>
          <a:xfrm>
            <a:off x="7883361" y="4018961"/>
            <a:ext cx="24221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E82E28"/>
                </a:solidFill>
              </a:rPr>
              <a:t>      </a:t>
            </a:r>
            <a:r>
              <a:rPr lang="en-US" sz="2400" b="1" dirty="0">
                <a:solidFill>
                  <a:srgbClr val="E82E28"/>
                </a:solidFill>
              </a:rPr>
              <a:t>Unnatural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9DBC4C-F0F9-8CA9-5748-B087D755E03D}"/>
              </a:ext>
            </a:extLst>
          </p:cNvPr>
          <p:cNvSpPr txBox="1"/>
          <p:nvPr/>
        </p:nvSpPr>
        <p:spPr>
          <a:xfrm>
            <a:off x="7230535" y="4861341"/>
            <a:ext cx="4946820" cy="36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  <a:r>
              <a:rPr lang="en-US" dirty="0"/>
              <a:t> </a:t>
            </a:r>
            <a:r>
              <a:rPr lang="en-US" b="1" dirty="0"/>
              <a:t>l</a:t>
            </a:r>
            <a:r>
              <a:rPr lang="en-US" dirty="0"/>
              <a:t>o</a:t>
            </a:r>
            <a:r>
              <a:rPr lang="en-US" b="1" dirty="0"/>
              <a:t>v</a:t>
            </a:r>
            <a:r>
              <a:rPr lang="en-US" dirty="0"/>
              <a:t>e this </a:t>
            </a:r>
            <a:r>
              <a:rPr lang="en-US" b="1" dirty="0"/>
              <a:t>movie</a:t>
            </a:r>
            <a:r>
              <a:rPr lang="en-US" dirty="0"/>
              <a:t>               </a:t>
            </a:r>
            <a:r>
              <a:rPr lang="en-US" b="1" dirty="0" err="1"/>
              <a:t>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L</a:t>
            </a:r>
            <a:r>
              <a:rPr lang="en-US" dirty="0" err="1">
                <a:sym typeface="Wingdings" panose="05000000000000000000" pitchFamily="2" charset="2"/>
              </a:rPr>
              <a:t>o</a:t>
            </a:r>
            <a:r>
              <a:rPr lang="en-US" b="1" dirty="0" err="1">
                <a:sym typeface="Wingdings" panose="05000000000000000000" pitchFamily="2" charset="2"/>
              </a:rPr>
              <a:t>V</a:t>
            </a:r>
            <a:r>
              <a:rPr lang="en-US" dirty="0" err="1">
                <a:sym typeface="Wingdings" panose="05000000000000000000" pitchFamily="2" charset="2"/>
              </a:rPr>
              <a:t>e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</a:t>
            </a:r>
            <a:r>
              <a:rPr lang="en-US" b="1" dirty="0" err="1">
                <a:sym typeface="Wingdings" panose="05000000000000000000" pitchFamily="2" charset="2"/>
              </a:rPr>
              <a:t>H</a:t>
            </a:r>
            <a:r>
              <a:rPr lang="en-US" dirty="0" err="1">
                <a:sym typeface="Wingdings" panose="05000000000000000000" pitchFamily="2" charset="2"/>
              </a:rPr>
              <a:t>is</a:t>
            </a:r>
            <a:r>
              <a:rPr lang="en-US" b="1" dirty="0" err="1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cinEmatiC</a:t>
            </a:r>
            <a:endParaRPr lang="en-US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63577E-E465-C562-8BE8-1DD30EFF9C84}"/>
              </a:ext>
            </a:extLst>
          </p:cNvPr>
          <p:cNvCxnSpPr/>
          <p:nvPr/>
        </p:nvCxnSpPr>
        <p:spPr>
          <a:xfrm>
            <a:off x="8934531" y="5088849"/>
            <a:ext cx="670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F9E554C8-86F0-17F6-2E55-F32439C8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5941" y="2788232"/>
            <a:ext cx="412709" cy="412709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415F7FDA-323F-F3A6-84AD-43B5717163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1614" y="4772216"/>
            <a:ext cx="302014" cy="302014"/>
          </a:xfrm>
          <a:prstGeom prst="rect">
            <a:avLst/>
          </a:prstGeom>
        </p:spPr>
      </p:pic>
      <p:pic>
        <p:nvPicPr>
          <p:cNvPr id="31" name="Graphic 30" descr="Close with solid fill">
            <a:extLst>
              <a:ext uri="{FF2B5EF4-FFF2-40B4-BE49-F238E27FC236}">
                <a16:creationId xmlns:a16="http://schemas.microsoft.com/office/drawing/2014/main" id="{0C5B4F8A-ACD9-A8A0-D79A-C068D51C73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4420" y="4748416"/>
            <a:ext cx="302014" cy="3020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7E0E82D-A358-434C-63D7-1FA6DC780A39}"/>
              </a:ext>
            </a:extLst>
          </p:cNvPr>
          <p:cNvSpPr txBox="1"/>
          <p:nvPr/>
        </p:nvSpPr>
        <p:spPr>
          <a:xfrm>
            <a:off x="4301628" y="3032145"/>
            <a:ext cx="41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</a:t>
            </a:r>
            <a:r>
              <a:rPr lang="en-US" b="1" dirty="0"/>
              <a:t>love</a:t>
            </a:r>
            <a:r>
              <a:rPr lang="en-US" dirty="0"/>
              <a:t> this movie                </a:t>
            </a:r>
            <a:r>
              <a:rPr lang="en-US" dirty="0">
                <a:sym typeface="Wingdings" panose="05000000000000000000" pitchFamily="2" charset="2"/>
              </a:rPr>
              <a:t>I </a:t>
            </a:r>
            <a:r>
              <a:rPr lang="en-US" b="1" dirty="0">
                <a:sym typeface="Wingdings" panose="05000000000000000000" pitchFamily="2" charset="2"/>
              </a:rPr>
              <a:t>like</a:t>
            </a:r>
            <a:r>
              <a:rPr lang="en-US" dirty="0">
                <a:sym typeface="Wingdings" panose="05000000000000000000" pitchFamily="2" charset="2"/>
              </a:rPr>
              <a:t> this movie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95B351-1F8C-2EA1-1A35-73E923FDEBAC}"/>
              </a:ext>
            </a:extLst>
          </p:cNvPr>
          <p:cNvCxnSpPr/>
          <p:nvPr/>
        </p:nvCxnSpPr>
        <p:spPr>
          <a:xfrm>
            <a:off x="5965003" y="3230838"/>
            <a:ext cx="670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7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4" grpId="0"/>
      <p:bldP spid="15" grpId="0"/>
      <p:bldP spid="19" grpId="0"/>
      <p:bldP spid="2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452F1-BDC3-4216-986C-1FD712A8C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6" r="13976" b="4694"/>
          <a:stretch/>
        </p:blipFill>
        <p:spPr>
          <a:xfrm>
            <a:off x="6553200" y="2597296"/>
            <a:ext cx="5003620" cy="39624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501523D-3959-4503-BA19-ACB24ABE7DA2}"/>
              </a:ext>
            </a:extLst>
          </p:cNvPr>
          <p:cNvSpPr txBox="1">
            <a:spLocks/>
          </p:cNvSpPr>
          <p:nvPr/>
        </p:nvSpPr>
        <p:spPr>
          <a:xfrm>
            <a:off x="457200" y="685800"/>
            <a:ext cx="97377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kern="0" dirty="0">
                <a:latin typeface="Arial"/>
                <a:cs typeface="Arial"/>
              </a:rPr>
              <a:t>Bert-attack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A6324-ABCD-4E98-B811-387872FC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4" y="2958243"/>
            <a:ext cx="4795838" cy="941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E904F-3C0F-4E1C-B66A-C69894F0129A}"/>
              </a:ext>
            </a:extLst>
          </p:cNvPr>
          <p:cNvSpPr txBox="1"/>
          <p:nvPr/>
        </p:nvSpPr>
        <p:spPr>
          <a:xfrm>
            <a:off x="812890" y="215789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 top-k words to perturb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E04351-5133-488B-9FB4-4FFE6D923566}"/>
              </a:ext>
            </a:extLst>
          </p:cNvPr>
          <p:cNvSpPr txBox="1"/>
          <p:nvPr/>
        </p:nvSpPr>
        <p:spPr>
          <a:xfrm>
            <a:off x="8153400" y="2135631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Apply attack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9A0C3-04A1-D4FF-9922-2D108A0DB5F5}"/>
              </a:ext>
            </a:extLst>
          </p:cNvPr>
          <p:cNvSpPr txBox="1"/>
          <p:nvPr/>
        </p:nvSpPr>
        <p:spPr>
          <a:xfrm>
            <a:off x="457200" y="1239040"/>
            <a:ext cx="6209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https://arxiv.org/pdf/2004.09984</a:t>
            </a:r>
          </a:p>
        </p:txBody>
      </p:sp>
    </p:spTree>
    <p:extLst>
      <p:ext uri="{BB962C8B-B14F-4D97-AF65-F5344CB8AC3E}">
        <p14:creationId xmlns:p14="http://schemas.microsoft.com/office/powerpoint/2010/main" val="34122763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7A9232E-511D-402F-ADFC-98F7FF50445B}"/>
              </a:ext>
            </a:extLst>
          </p:cNvPr>
          <p:cNvSpPr txBox="1">
            <a:spLocks/>
          </p:cNvSpPr>
          <p:nvPr/>
        </p:nvSpPr>
        <p:spPr>
          <a:xfrm>
            <a:off x="457200" y="685800"/>
            <a:ext cx="97377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Characteristics of textual adversarial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55D7B-B257-47A3-895A-8829F86E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13" y="2209800"/>
            <a:ext cx="10935187" cy="447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512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98E42-8601-4C4C-810B-687145BA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5" y="2133600"/>
            <a:ext cx="8077200" cy="421927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D166F01F-15C7-4D0A-B7C8-77BD8D0AA0B6}"/>
              </a:ext>
            </a:extLst>
          </p:cNvPr>
          <p:cNvSpPr txBox="1">
            <a:spLocks/>
          </p:cNvSpPr>
          <p:nvPr/>
        </p:nvSpPr>
        <p:spPr>
          <a:xfrm>
            <a:off x="457200" y="685800"/>
            <a:ext cx="97377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Characteristics of textual adversarial attacks</a:t>
            </a:r>
          </a:p>
        </p:txBody>
      </p:sp>
    </p:spTree>
    <p:extLst>
      <p:ext uri="{BB962C8B-B14F-4D97-AF65-F5344CB8AC3E}">
        <p14:creationId xmlns:p14="http://schemas.microsoft.com/office/powerpoint/2010/main" val="2430014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880;p101">
            <a:extLst>
              <a:ext uri="{FF2B5EF4-FFF2-40B4-BE49-F238E27FC236}">
                <a16:creationId xmlns:a16="http://schemas.microsoft.com/office/drawing/2014/main" id="{737F446A-89A9-47AA-80CE-CA6A0C543FD3}"/>
              </a:ext>
            </a:extLst>
          </p:cNvPr>
          <p:cNvGrpSpPr/>
          <p:nvPr/>
        </p:nvGrpSpPr>
        <p:grpSpPr>
          <a:xfrm>
            <a:off x="9602365" y="3042044"/>
            <a:ext cx="942745" cy="933792"/>
            <a:chOff x="9602365" y="3042044"/>
            <a:chExt cx="942745" cy="933792"/>
          </a:xfrm>
        </p:grpSpPr>
        <p:sp>
          <p:nvSpPr>
            <p:cNvPr id="5" name="Google Shape;1881;p101">
              <a:extLst>
                <a:ext uri="{FF2B5EF4-FFF2-40B4-BE49-F238E27FC236}">
                  <a16:creationId xmlns:a16="http://schemas.microsoft.com/office/drawing/2014/main" id="{56FBC88E-AF9C-4412-A780-D56E81C4ED65}"/>
                </a:ext>
              </a:extLst>
            </p:cNvPr>
            <p:cNvSpPr/>
            <p:nvPr/>
          </p:nvSpPr>
          <p:spPr>
            <a:xfrm>
              <a:off x="9768661" y="3195588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82;p101">
              <a:extLst>
                <a:ext uri="{FF2B5EF4-FFF2-40B4-BE49-F238E27FC236}">
                  <a16:creationId xmlns:a16="http://schemas.microsoft.com/office/drawing/2014/main" id="{AA9E06A5-EB54-44B9-B4EE-3565F4328214}"/>
                </a:ext>
              </a:extLst>
            </p:cNvPr>
            <p:cNvSpPr/>
            <p:nvPr/>
          </p:nvSpPr>
          <p:spPr>
            <a:xfrm>
              <a:off x="9602365" y="3042044"/>
              <a:ext cx="393800" cy="386956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83;p101">
              <a:extLst>
                <a:ext uri="{FF2B5EF4-FFF2-40B4-BE49-F238E27FC236}">
                  <a16:creationId xmlns:a16="http://schemas.microsoft.com/office/drawing/2014/main" id="{6EB45BA3-B338-4586-BEAA-2ED29C90D57E}"/>
                </a:ext>
              </a:extLst>
            </p:cNvPr>
            <p:cNvSpPr/>
            <p:nvPr/>
          </p:nvSpPr>
          <p:spPr>
            <a:xfrm>
              <a:off x="9672803" y="3805085"/>
              <a:ext cx="75464" cy="65876"/>
            </a:xfrm>
            <a:prstGeom prst="flowChartConnector">
              <a:avLst/>
            </a:prstGeom>
            <a:solidFill>
              <a:srgbClr val="963334"/>
            </a:solidFill>
            <a:ln w="25400" cap="flat" cmpd="sng">
              <a:solidFill>
                <a:srgbClr val="9633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84;p101">
              <a:extLst>
                <a:ext uri="{FF2B5EF4-FFF2-40B4-BE49-F238E27FC236}">
                  <a16:creationId xmlns:a16="http://schemas.microsoft.com/office/drawing/2014/main" id="{E67E6944-F36E-469D-B443-14EE76806F6A}"/>
                </a:ext>
              </a:extLst>
            </p:cNvPr>
            <p:cNvSpPr/>
            <p:nvPr/>
          </p:nvSpPr>
          <p:spPr>
            <a:xfrm>
              <a:off x="9799809" y="3742269"/>
              <a:ext cx="75464" cy="65876"/>
            </a:xfrm>
            <a:prstGeom prst="flowChartConnector">
              <a:avLst/>
            </a:prstGeom>
            <a:solidFill>
              <a:srgbClr val="D89F39"/>
            </a:solidFill>
            <a:ln w="25400" cap="flat" cmpd="sng">
              <a:solidFill>
                <a:srgbClr val="D8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85;p101">
              <a:extLst>
                <a:ext uri="{FF2B5EF4-FFF2-40B4-BE49-F238E27FC236}">
                  <a16:creationId xmlns:a16="http://schemas.microsoft.com/office/drawing/2014/main" id="{8A8B1E03-8C69-415A-A00C-A0EFAA5D67DE}"/>
                </a:ext>
              </a:extLst>
            </p:cNvPr>
            <p:cNvSpPr/>
            <p:nvPr/>
          </p:nvSpPr>
          <p:spPr>
            <a:xfrm>
              <a:off x="9602365" y="3588880"/>
              <a:ext cx="393800" cy="386956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86;p101">
              <a:extLst>
                <a:ext uri="{FF2B5EF4-FFF2-40B4-BE49-F238E27FC236}">
                  <a16:creationId xmlns:a16="http://schemas.microsoft.com/office/drawing/2014/main" id="{B43D8499-AC51-48D6-BB3A-FE4A2C93ED57}"/>
                </a:ext>
              </a:extLst>
            </p:cNvPr>
            <p:cNvSpPr/>
            <p:nvPr/>
          </p:nvSpPr>
          <p:spPr>
            <a:xfrm>
              <a:off x="10241280" y="3093858"/>
              <a:ext cx="303830" cy="881978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6D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887;p101">
            <a:extLst>
              <a:ext uri="{FF2B5EF4-FFF2-40B4-BE49-F238E27FC236}">
                <a16:creationId xmlns:a16="http://schemas.microsoft.com/office/drawing/2014/main" id="{35F84B99-3949-4C88-9CEF-CADC1C0837F6}"/>
              </a:ext>
            </a:extLst>
          </p:cNvPr>
          <p:cNvSpPr txBox="1"/>
          <p:nvPr/>
        </p:nvSpPr>
        <p:spPr>
          <a:xfrm>
            <a:off x="10583920" y="3185113"/>
            <a:ext cx="1493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Adversarial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888;p101">
            <a:extLst>
              <a:ext uri="{FF2B5EF4-FFF2-40B4-BE49-F238E27FC236}">
                <a16:creationId xmlns:a16="http://schemas.microsoft.com/office/drawing/2014/main" id="{B36706A6-090D-4270-B6BD-E95CE4C33C1B}"/>
              </a:ext>
            </a:extLst>
          </p:cNvPr>
          <p:cNvGrpSpPr/>
          <p:nvPr/>
        </p:nvGrpSpPr>
        <p:grpSpPr>
          <a:xfrm>
            <a:off x="2091630" y="2484008"/>
            <a:ext cx="5277584" cy="3949778"/>
            <a:chOff x="5551547" y="2286327"/>
            <a:chExt cx="3805813" cy="3159434"/>
          </a:xfrm>
        </p:grpSpPr>
        <p:cxnSp>
          <p:nvCxnSpPr>
            <p:cNvPr id="13" name="Google Shape;1889;p101">
              <a:extLst>
                <a:ext uri="{FF2B5EF4-FFF2-40B4-BE49-F238E27FC236}">
                  <a16:creationId xmlns:a16="http://schemas.microsoft.com/office/drawing/2014/main" id="{CEE6F1B7-9441-4394-81E5-288659A88901}"/>
                </a:ext>
              </a:extLst>
            </p:cNvPr>
            <p:cNvCxnSpPr/>
            <p:nvPr/>
          </p:nvCxnSpPr>
          <p:spPr>
            <a:xfrm>
              <a:off x="6123774" y="2677745"/>
              <a:ext cx="2929646" cy="2636811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890;p101">
              <a:extLst>
                <a:ext uri="{FF2B5EF4-FFF2-40B4-BE49-F238E27FC236}">
                  <a16:creationId xmlns:a16="http://schemas.microsoft.com/office/drawing/2014/main" id="{891A189A-664C-49E6-A54D-44DA51BE197B}"/>
                </a:ext>
              </a:extLst>
            </p:cNvPr>
            <p:cNvSpPr/>
            <p:nvPr/>
          </p:nvSpPr>
          <p:spPr>
            <a:xfrm>
              <a:off x="6576826" y="3798506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9633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91;p101">
              <a:extLst>
                <a:ext uri="{FF2B5EF4-FFF2-40B4-BE49-F238E27FC236}">
                  <a16:creationId xmlns:a16="http://schemas.microsoft.com/office/drawing/2014/main" id="{65EBDA09-06E3-4298-81F7-5E4C85EBE408}"/>
                </a:ext>
              </a:extLst>
            </p:cNvPr>
            <p:cNvSpPr/>
            <p:nvPr/>
          </p:nvSpPr>
          <p:spPr>
            <a:xfrm>
              <a:off x="7404433" y="4703022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92;p101">
              <a:extLst>
                <a:ext uri="{FF2B5EF4-FFF2-40B4-BE49-F238E27FC236}">
                  <a16:creationId xmlns:a16="http://schemas.microsoft.com/office/drawing/2014/main" id="{3C84AC4D-1E6C-4138-BC18-3F48FADB794C}"/>
                </a:ext>
              </a:extLst>
            </p:cNvPr>
            <p:cNvSpPr/>
            <p:nvPr/>
          </p:nvSpPr>
          <p:spPr>
            <a:xfrm>
              <a:off x="6952907" y="3967556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D8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93;p101">
              <a:extLst>
                <a:ext uri="{FF2B5EF4-FFF2-40B4-BE49-F238E27FC236}">
                  <a16:creationId xmlns:a16="http://schemas.microsoft.com/office/drawing/2014/main" id="{7BA27FB3-1061-4695-BC48-81028D4D0155}"/>
                </a:ext>
              </a:extLst>
            </p:cNvPr>
            <p:cNvSpPr/>
            <p:nvPr/>
          </p:nvSpPr>
          <p:spPr>
            <a:xfrm>
              <a:off x="6371742" y="3212465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8BAB42"/>
            </a:solidFill>
            <a:ln w="25400" cap="flat" cmpd="sng">
              <a:solidFill>
                <a:srgbClr val="8BA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94;p101">
              <a:extLst>
                <a:ext uri="{FF2B5EF4-FFF2-40B4-BE49-F238E27FC236}">
                  <a16:creationId xmlns:a16="http://schemas.microsoft.com/office/drawing/2014/main" id="{EA04BC7A-680F-4D8B-B4E2-C1E7D755DBEB}"/>
                </a:ext>
              </a:extLst>
            </p:cNvPr>
            <p:cNvSpPr/>
            <p:nvPr/>
          </p:nvSpPr>
          <p:spPr>
            <a:xfrm>
              <a:off x="6817419" y="4157044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2A5E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95;p101">
              <a:extLst>
                <a:ext uri="{FF2B5EF4-FFF2-40B4-BE49-F238E27FC236}">
                  <a16:creationId xmlns:a16="http://schemas.microsoft.com/office/drawing/2014/main" id="{E2946C16-46C3-4F5B-93FC-F9CCB75B4BE4}"/>
                </a:ext>
              </a:extLst>
            </p:cNvPr>
            <p:cNvSpPr/>
            <p:nvPr/>
          </p:nvSpPr>
          <p:spPr>
            <a:xfrm>
              <a:off x="7783290" y="3534181"/>
              <a:ext cx="75464" cy="65876"/>
            </a:xfrm>
            <a:prstGeom prst="flowChartConnector">
              <a:avLst/>
            </a:prstGeom>
            <a:solidFill>
              <a:srgbClr val="3A81BA"/>
            </a:solidFill>
            <a:ln w="25400" cap="flat" cmpd="sng">
              <a:solidFill>
                <a:srgbClr val="2A5E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96;p101">
              <a:extLst>
                <a:ext uri="{FF2B5EF4-FFF2-40B4-BE49-F238E27FC236}">
                  <a16:creationId xmlns:a16="http://schemas.microsoft.com/office/drawing/2014/main" id="{D416642A-8C09-4577-952B-18CE9A844D45}"/>
                </a:ext>
              </a:extLst>
            </p:cNvPr>
            <p:cNvSpPr/>
            <p:nvPr/>
          </p:nvSpPr>
          <p:spPr>
            <a:xfrm>
              <a:off x="7783290" y="4137865"/>
              <a:ext cx="75464" cy="65876"/>
            </a:xfrm>
            <a:prstGeom prst="flowChartConnector">
              <a:avLst/>
            </a:prstGeom>
            <a:solidFill>
              <a:srgbClr val="963334"/>
            </a:solidFill>
            <a:ln w="25400" cap="flat" cmpd="sng">
              <a:solidFill>
                <a:srgbClr val="9633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97;p101">
              <a:extLst>
                <a:ext uri="{FF2B5EF4-FFF2-40B4-BE49-F238E27FC236}">
                  <a16:creationId xmlns:a16="http://schemas.microsoft.com/office/drawing/2014/main" id="{9E62BDC1-554C-4096-B5DD-6D47E294F567}"/>
                </a:ext>
              </a:extLst>
            </p:cNvPr>
            <p:cNvSpPr/>
            <p:nvPr/>
          </p:nvSpPr>
          <p:spPr>
            <a:xfrm>
              <a:off x="7430803" y="2652579"/>
              <a:ext cx="75464" cy="65876"/>
            </a:xfrm>
            <a:prstGeom prst="flowChartConnector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98;p101">
              <a:extLst>
                <a:ext uri="{FF2B5EF4-FFF2-40B4-BE49-F238E27FC236}">
                  <a16:creationId xmlns:a16="http://schemas.microsoft.com/office/drawing/2014/main" id="{6E5DDF9F-9C12-4575-B8AF-1C30E2BA6DF2}"/>
                </a:ext>
              </a:extLst>
            </p:cNvPr>
            <p:cNvSpPr/>
            <p:nvPr/>
          </p:nvSpPr>
          <p:spPr>
            <a:xfrm>
              <a:off x="8252554" y="4465799"/>
              <a:ext cx="75464" cy="65876"/>
            </a:xfrm>
            <a:prstGeom prst="flowChartConnector">
              <a:avLst/>
            </a:prstGeom>
            <a:solidFill>
              <a:srgbClr val="D89F39"/>
            </a:solidFill>
            <a:ln w="25400" cap="flat" cmpd="sng">
              <a:solidFill>
                <a:srgbClr val="D8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99;p101">
              <a:extLst>
                <a:ext uri="{FF2B5EF4-FFF2-40B4-BE49-F238E27FC236}">
                  <a16:creationId xmlns:a16="http://schemas.microsoft.com/office/drawing/2014/main" id="{8DCFE5CA-D0A7-4B87-9CBF-8E9C9F560673}"/>
                </a:ext>
              </a:extLst>
            </p:cNvPr>
            <p:cNvSpPr/>
            <p:nvPr/>
          </p:nvSpPr>
          <p:spPr>
            <a:xfrm>
              <a:off x="8018466" y="3027982"/>
              <a:ext cx="75464" cy="65876"/>
            </a:xfrm>
            <a:prstGeom prst="flowChartConnector">
              <a:avLst/>
            </a:prstGeom>
            <a:solidFill>
              <a:srgbClr val="8BAB42"/>
            </a:solidFill>
            <a:ln w="25400" cap="flat" cmpd="sng">
              <a:solidFill>
                <a:srgbClr val="8BA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1900;p101">
              <a:extLst>
                <a:ext uri="{FF2B5EF4-FFF2-40B4-BE49-F238E27FC236}">
                  <a16:creationId xmlns:a16="http://schemas.microsoft.com/office/drawing/2014/main" id="{DE4AB543-61A9-4A48-BF4A-739A10F5D04D}"/>
                </a:ext>
              </a:extLst>
            </p:cNvPr>
            <p:cNvCxnSpPr/>
            <p:nvPr/>
          </p:nvCxnSpPr>
          <p:spPr>
            <a:xfrm>
              <a:off x="5574829" y="5445761"/>
              <a:ext cx="3782531" cy="0"/>
            </a:xfrm>
            <a:prstGeom prst="straightConnector1">
              <a:avLst/>
            </a:prstGeom>
            <a:noFill/>
            <a:ln w="38100" cap="flat" cmpd="sng">
              <a:solidFill>
                <a:srgbClr val="3A81BA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5" name="Google Shape;1901;p101">
              <a:extLst>
                <a:ext uri="{FF2B5EF4-FFF2-40B4-BE49-F238E27FC236}">
                  <a16:creationId xmlns:a16="http://schemas.microsoft.com/office/drawing/2014/main" id="{8AFEE784-A60B-4396-8044-D2A9DE8F95F3}"/>
                </a:ext>
              </a:extLst>
            </p:cNvPr>
            <p:cNvCxnSpPr/>
            <p:nvPr/>
          </p:nvCxnSpPr>
          <p:spPr>
            <a:xfrm rot="10800000">
              <a:off x="5551547" y="2499361"/>
              <a:ext cx="23282" cy="2946400"/>
            </a:xfrm>
            <a:prstGeom prst="straightConnector1">
              <a:avLst/>
            </a:prstGeom>
            <a:noFill/>
            <a:ln w="38100" cap="flat" cmpd="sng">
              <a:solidFill>
                <a:srgbClr val="3A81BA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26" name="Google Shape;1902;p101">
              <a:extLst>
                <a:ext uri="{FF2B5EF4-FFF2-40B4-BE49-F238E27FC236}">
                  <a16:creationId xmlns:a16="http://schemas.microsoft.com/office/drawing/2014/main" id="{07796044-8049-45DE-BD15-8E2EF8A6D43F}"/>
                </a:ext>
              </a:extLst>
            </p:cNvPr>
            <p:cNvSpPr/>
            <p:nvPr/>
          </p:nvSpPr>
          <p:spPr>
            <a:xfrm>
              <a:off x="7853728" y="5143805"/>
              <a:ext cx="75464" cy="65876"/>
            </a:xfrm>
            <a:prstGeom prst="flowChartConnector">
              <a:avLst/>
            </a:prstGeom>
            <a:solidFill>
              <a:srgbClr val="963334"/>
            </a:solidFill>
            <a:ln w="25400" cap="flat" cmpd="sng">
              <a:solidFill>
                <a:srgbClr val="9633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903;p101">
              <a:extLst>
                <a:ext uri="{FF2B5EF4-FFF2-40B4-BE49-F238E27FC236}">
                  <a16:creationId xmlns:a16="http://schemas.microsoft.com/office/drawing/2014/main" id="{3789E3E4-13AC-4B1D-B89E-8AA3E15B1CF9}"/>
                </a:ext>
              </a:extLst>
            </p:cNvPr>
            <p:cNvSpPr/>
            <p:nvPr/>
          </p:nvSpPr>
          <p:spPr>
            <a:xfrm>
              <a:off x="7980734" y="5080989"/>
              <a:ext cx="75464" cy="65876"/>
            </a:xfrm>
            <a:prstGeom prst="flowChartConnector">
              <a:avLst/>
            </a:prstGeom>
            <a:solidFill>
              <a:srgbClr val="D89F39"/>
            </a:solidFill>
            <a:ln w="25400" cap="flat" cmpd="sng">
              <a:solidFill>
                <a:srgbClr val="D8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904;p101">
              <a:extLst>
                <a:ext uri="{FF2B5EF4-FFF2-40B4-BE49-F238E27FC236}">
                  <a16:creationId xmlns:a16="http://schemas.microsoft.com/office/drawing/2014/main" id="{4A14A67A-1755-4D7C-AE6B-A3AA46B92CCE}"/>
                </a:ext>
              </a:extLst>
            </p:cNvPr>
            <p:cNvSpPr/>
            <p:nvPr/>
          </p:nvSpPr>
          <p:spPr>
            <a:xfrm>
              <a:off x="7783290" y="4927600"/>
              <a:ext cx="393800" cy="386956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905;p101">
              <a:extLst>
                <a:ext uri="{FF2B5EF4-FFF2-40B4-BE49-F238E27FC236}">
                  <a16:creationId xmlns:a16="http://schemas.microsoft.com/office/drawing/2014/main" id="{6C106143-7E1F-4E4E-9302-08B4C9E3BA93}"/>
                </a:ext>
              </a:extLst>
            </p:cNvPr>
            <p:cNvSpPr/>
            <p:nvPr/>
          </p:nvSpPr>
          <p:spPr>
            <a:xfrm>
              <a:off x="6897819" y="2439871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906;p101">
              <a:extLst>
                <a:ext uri="{FF2B5EF4-FFF2-40B4-BE49-F238E27FC236}">
                  <a16:creationId xmlns:a16="http://schemas.microsoft.com/office/drawing/2014/main" id="{0020C653-A5CB-4F86-9A87-F34572D9A2BA}"/>
                </a:ext>
              </a:extLst>
            </p:cNvPr>
            <p:cNvSpPr/>
            <p:nvPr/>
          </p:nvSpPr>
          <p:spPr>
            <a:xfrm>
              <a:off x="6731523" y="2286327"/>
              <a:ext cx="393800" cy="386956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object 3">
            <a:extLst>
              <a:ext uri="{FF2B5EF4-FFF2-40B4-BE49-F238E27FC236}">
                <a16:creationId xmlns:a16="http://schemas.microsoft.com/office/drawing/2014/main" id="{E984383C-A488-4E68-922F-7566751FF4DB}"/>
              </a:ext>
            </a:extLst>
          </p:cNvPr>
          <p:cNvSpPr txBox="1">
            <a:spLocks/>
          </p:cNvSpPr>
          <p:nvPr/>
        </p:nvSpPr>
        <p:spPr>
          <a:xfrm>
            <a:off x="457200" y="685800"/>
            <a:ext cx="97377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Protecting against </a:t>
            </a:r>
            <a:r>
              <a:rPr lang="en-US" sz="3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adversarials</a:t>
            </a:r>
            <a:endParaRPr lang="en-US" sz="3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72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925;p102">
            <a:extLst>
              <a:ext uri="{FF2B5EF4-FFF2-40B4-BE49-F238E27FC236}">
                <a16:creationId xmlns:a16="http://schemas.microsoft.com/office/drawing/2014/main" id="{0E8E45A0-2427-4B63-B9C3-4317F5068946}"/>
              </a:ext>
            </a:extLst>
          </p:cNvPr>
          <p:cNvGrpSpPr/>
          <p:nvPr/>
        </p:nvGrpSpPr>
        <p:grpSpPr>
          <a:xfrm>
            <a:off x="2091630" y="2472809"/>
            <a:ext cx="5277584" cy="3960977"/>
            <a:chOff x="5551547" y="2286327"/>
            <a:chExt cx="3805813" cy="3159434"/>
          </a:xfrm>
        </p:grpSpPr>
        <p:cxnSp>
          <p:nvCxnSpPr>
            <p:cNvPr id="5" name="Google Shape;1926;p102">
              <a:extLst>
                <a:ext uri="{FF2B5EF4-FFF2-40B4-BE49-F238E27FC236}">
                  <a16:creationId xmlns:a16="http://schemas.microsoft.com/office/drawing/2014/main" id="{67E6C53C-C9ED-4EE6-A814-585856A1C229}"/>
                </a:ext>
              </a:extLst>
            </p:cNvPr>
            <p:cNvCxnSpPr/>
            <p:nvPr/>
          </p:nvCxnSpPr>
          <p:spPr>
            <a:xfrm rot="-5400000" flipH="1">
              <a:off x="5994939" y="3609169"/>
              <a:ext cx="2998248" cy="412527"/>
            </a:xfrm>
            <a:prstGeom prst="curvedConnector3">
              <a:avLst>
                <a:gd name="adj1" fmla="val 34719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1927;p102">
              <a:extLst>
                <a:ext uri="{FF2B5EF4-FFF2-40B4-BE49-F238E27FC236}">
                  <a16:creationId xmlns:a16="http://schemas.microsoft.com/office/drawing/2014/main" id="{9FF2603D-740B-4670-9D3B-759C3FAC4F19}"/>
                </a:ext>
              </a:extLst>
            </p:cNvPr>
            <p:cNvSpPr/>
            <p:nvPr/>
          </p:nvSpPr>
          <p:spPr>
            <a:xfrm>
              <a:off x="6576826" y="3798506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9633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928;p102">
              <a:extLst>
                <a:ext uri="{FF2B5EF4-FFF2-40B4-BE49-F238E27FC236}">
                  <a16:creationId xmlns:a16="http://schemas.microsoft.com/office/drawing/2014/main" id="{F056E50A-119D-4943-832B-6739F17E1628}"/>
                </a:ext>
              </a:extLst>
            </p:cNvPr>
            <p:cNvSpPr/>
            <p:nvPr/>
          </p:nvSpPr>
          <p:spPr>
            <a:xfrm>
              <a:off x="7404433" y="4703022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929;p102">
              <a:extLst>
                <a:ext uri="{FF2B5EF4-FFF2-40B4-BE49-F238E27FC236}">
                  <a16:creationId xmlns:a16="http://schemas.microsoft.com/office/drawing/2014/main" id="{02631C40-1266-466B-8B57-B4BFA811972B}"/>
                </a:ext>
              </a:extLst>
            </p:cNvPr>
            <p:cNvSpPr/>
            <p:nvPr/>
          </p:nvSpPr>
          <p:spPr>
            <a:xfrm>
              <a:off x="6952907" y="3967556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D8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930;p102">
              <a:extLst>
                <a:ext uri="{FF2B5EF4-FFF2-40B4-BE49-F238E27FC236}">
                  <a16:creationId xmlns:a16="http://schemas.microsoft.com/office/drawing/2014/main" id="{1A21E22F-40C2-4049-9407-03A5193EAC50}"/>
                </a:ext>
              </a:extLst>
            </p:cNvPr>
            <p:cNvSpPr/>
            <p:nvPr/>
          </p:nvSpPr>
          <p:spPr>
            <a:xfrm>
              <a:off x="6371742" y="3212465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8BAB42"/>
            </a:solidFill>
            <a:ln w="25400" cap="flat" cmpd="sng">
              <a:solidFill>
                <a:srgbClr val="8BA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931;p102">
              <a:extLst>
                <a:ext uri="{FF2B5EF4-FFF2-40B4-BE49-F238E27FC236}">
                  <a16:creationId xmlns:a16="http://schemas.microsoft.com/office/drawing/2014/main" id="{B530A997-359D-471F-BE1D-E07C3262DCCE}"/>
                </a:ext>
              </a:extLst>
            </p:cNvPr>
            <p:cNvSpPr/>
            <p:nvPr/>
          </p:nvSpPr>
          <p:spPr>
            <a:xfrm>
              <a:off x="6817419" y="4157044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2A5E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932;p102">
              <a:extLst>
                <a:ext uri="{FF2B5EF4-FFF2-40B4-BE49-F238E27FC236}">
                  <a16:creationId xmlns:a16="http://schemas.microsoft.com/office/drawing/2014/main" id="{67FAF786-44D1-4A0E-9A50-0404E4CF36C7}"/>
                </a:ext>
              </a:extLst>
            </p:cNvPr>
            <p:cNvSpPr/>
            <p:nvPr/>
          </p:nvSpPr>
          <p:spPr>
            <a:xfrm>
              <a:off x="7783290" y="3534181"/>
              <a:ext cx="75464" cy="65876"/>
            </a:xfrm>
            <a:prstGeom prst="flowChartConnector">
              <a:avLst/>
            </a:prstGeom>
            <a:solidFill>
              <a:srgbClr val="3A81BA"/>
            </a:solidFill>
            <a:ln w="25400" cap="flat" cmpd="sng">
              <a:solidFill>
                <a:srgbClr val="2A5E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933;p102">
              <a:extLst>
                <a:ext uri="{FF2B5EF4-FFF2-40B4-BE49-F238E27FC236}">
                  <a16:creationId xmlns:a16="http://schemas.microsoft.com/office/drawing/2014/main" id="{FDAC3962-AD9D-4BC9-94E4-37EEAA3A0621}"/>
                </a:ext>
              </a:extLst>
            </p:cNvPr>
            <p:cNvSpPr/>
            <p:nvPr/>
          </p:nvSpPr>
          <p:spPr>
            <a:xfrm>
              <a:off x="7783290" y="4137865"/>
              <a:ext cx="75464" cy="65876"/>
            </a:xfrm>
            <a:prstGeom prst="flowChartConnector">
              <a:avLst/>
            </a:prstGeom>
            <a:solidFill>
              <a:srgbClr val="963334"/>
            </a:solidFill>
            <a:ln w="25400" cap="flat" cmpd="sng">
              <a:solidFill>
                <a:srgbClr val="9633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934;p102">
              <a:extLst>
                <a:ext uri="{FF2B5EF4-FFF2-40B4-BE49-F238E27FC236}">
                  <a16:creationId xmlns:a16="http://schemas.microsoft.com/office/drawing/2014/main" id="{3891D65A-8C56-4CF3-B338-31824C40DE82}"/>
                </a:ext>
              </a:extLst>
            </p:cNvPr>
            <p:cNvSpPr/>
            <p:nvPr/>
          </p:nvSpPr>
          <p:spPr>
            <a:xfrm>
              <a:off x="7430803" y="2652579"/>
              <a:ext cx="75464" cy="65876"/>
            </a:xfrm>
            <a:prstGeom prst="flowChartConnector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935;p102">
              <a:extLst>
                <a:ext uri="{FF2B5EF4-FFF2-40B4-BE49-F238E27FC236}">
                  <a16:creationId xmlns:a16="http://schemas.microsoft.com/office/drawing/2014/main" id="{844292B5-7232-4035-874A-EF81FAA97907}"/>
                </a:ext>
              </a:extLst>
            </p:cNvPr>
            <p:cNvSpPr/>
            <p:nvPr/>
          </p:nvSpPr>
          <p:spPr>
            <a:xfrm>
              <a:off x="8252554" y="4465799"/>
              <a:ext cx="75464" cy="65876"/>
            </a:xfrm>
            <a:prstGeom prst="flowChartConnector">
              <a:avLst/>
            </a:prstGeom>
            <a:solidFill>
              <a:srgbClr val="D89F39"/>
            </a:solidFill>
            <a:ln w="25400" cap="flat" cmpd="sng">
              <a:solidFill>
                <a:srgbClr val="D8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936;p102">
              <a:extLst>
                <a:ext uri="{FF2B5EF4-FFF2-40B4-BE49-F238E27FC236}">
                  <a16:creationId xmlns:a16="http://schemas.microsoft.com/office/drawing/2014/main" id="{1ABBDAA0-6840-4D43-A979-5A1A52F2E361}"/>
                </a:ext>
              </a:extLst>
            </p:cNvPr>
            <p:cNvSpPr/>
            <p:nvPr/>
          </p:nvSpPr>
          <p:spPr>
            <a:xfrm>
              <a:off x="8018466" y="3027982"/>
              <a:ext cx="75464" cy="65876"/>
            </a:xfrm>
            <a:prstGeom prst="flowChartConnector">
              <a:avLst/>
            </a:prstGeom>
            <a:solidFill>
              <a:srgbClr val="8BAB42"/>
            </a:solidFill>
            <a:ln w="25400" cap="flat" cmpd="sng">
              <a:solidFill>
                <a:srgbClr val="8BAB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937;p102">
              <a:extLst>
                <a:ext uri="{FF2B5EF4-FFF2-40B4-BE49-F238E27FC236}">
                  <a16:creationId xmlns:a16="http://schemas.microsoft.com/office/drawing/2014/main" id="{3EFD6E3F-7983-4C32-92CB-3B9FCFAD7311}"/>
                </a:ext>
              </a:extLst>
            </p:cNvPr>
            <p:cNvCxnSpPr/>
            <p:nvPr/>
          </p:nvCxnSpPr>
          <p:spPr>
            <a:xfrm>
              <a:off x="5574829" y="5445761"/>
              <a:ext cx="3782531" cy="0"/>
            </a:xfrm>
            <a:prstGeom prst="straightConnector1">
              <a:avLst/>
            </a:prstGeom>
            <a:noFill/>
            <a:ln w="38100" cap="flat" cmpd="sng">
              <a:solidFill>
                <a:srgbClr val="3A81BA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cxnSp>
          <p:nvCxnSpPr>
            <p:cNvPr id="17" name="Google Shape;1938;p102">
              <a:extLst>
                <a:ext uri="{FF2B5EF4-FFF2-40B4-BE49-F238E27FC236}">
                  <a16:creationId xmlns:a16="http://schemas.microsoft.com/office/drawing/2014/main" id="{636F01F6-6969-40C0-9930-195347DE209C}"/>
                </a:ext>
              </a:extLst>
            </p:cNvPr>
            <p:cNvCxnSpPr/>
            <p:nvPr/>
          </p:nvCxnSpPr>
          <p:spPr>
            <a:xfrm rot="10800000">
              <a:off x="5551547" y="2499361"/>
              <a:ext cx="23282" cy="2946400"/>
            </a:xfrm>
            <a:prstGeom prst="straightConnector1">
              <a:avLst/>
            </a:prstGeom>
            <a:noFill/>
            <a:ln w="38100" cap="flat" cmpd="sng">
              <a:solidFill>
                <a:srgbClr val="3A81BA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sp>
          <p:nvSpPr>
            <p:cNvPr id="18" name="Google Shape;1939;p102">
              <a:extLst>
                <a:ext uri="{FF2B5EF4-FFF2-40B4-BE49-F238E27FC236}">
                  <a16:creationId xmlns:a16="http://schemas.microsoft.com/office/drawing/2014/main" id="{377F817D-2CA2-4E21-AD0A-FA61F43A0F32}"/>
                </a:ext>
              </a:extLst>
            </p:cNvPr>
            <p:cNvSpPr/>
            <p:nvPr/>
          </p:nvSpPr>
          <p:spPr>
            <a:xfrm>
              <a:off x="7853728" y="5143805"/>
              <a:ext cx="75464" cy="65876"/>
            </a:xfrm>
            <a:prstGeom prst="flowChartConnector">
              <a:avLst/>
            </a:prstGeom>
            <a:solidFill>
              <a:srgbClr val="963334"/>
            </a:solidFill>
            <a:ln w="25400" cap="flat" cmpd="sng">
              <a:solidFill>
                <a:srgbClr val="9633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40;p102">
              <a:extLst>
                <a:ext uri="{FF2B5EF4-FFF2-40B4-BE49-F238E27FC236}">
                  <a16:creationId xmlns:a16="http://schemas.microsoft.com/office/drawing/2014/main" id="{E38EE27D-24A9-47F0-B80F-096ED02A8AEC}"/>
                </a:ext>
              </a:extLst>
            </p:cNvPr>
            <p:cNvSpPr/>
            <p:nvPr/>
          </p:nvSpPr>
          <p:spPr>
            <a:xfrm>
              <a:off x="7980734" y="5080989"/>
              <a:ext cx="75464" cy="65876"/>
            </a:xfrm>
            <a:prstGeom prst="flowChartConnector">
              <a:avLst/>
            </a:prstGeom>
            <a:solidFill>
              <a:srgbClr val="D89F39"/>
            </a:solidFill>
            <a:ln w="25400" cap="flat" cmpd="sng">
              <a:solidFill>
                <a:srgbClr val="D8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941;p102">
              <a:extLst>
                <a:ext uri="{FF2B5EF4-FFF2-40B4-BE49-F238E27FC236}">
                  <a16:creationId xmlns:a16="http://schemas.microsoft.com/office/drawing/2014/main" id="{E2C5B26B-42AE-45D3-9C76-5A6920D8EC49}"/>
                </a:ext>
              </a:extLst>
            </p:cNvPr>
            <p:cNvSpPr/>
            <p:nvPr/>
          </p:nvSpPr>
          <p:spPr>
            <a:xfrm>
              <a:off x="7783290" y="4927600"/>
              <a:ext cx="393800" cy="386956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942;p102">
              <a:extLst>
                <a:ext uri="{FF2B5EF4-FFF2-40B4-BE49-F238E27FC236}">
                  <a16:creationId xmlns:a16="http://schemas.microsoft.com/office/drawing/2014/main" id="{68B92FAD-4C08-4492-B306-484C56A11870}"/>
                </a:ext>
              </a:extLst>
            </p:cNvPr>
            <p:cNvSpPr/>
            <p:nvPr/>
          </p:nvSpPr>
          <p:spPr>
            <a:xfrm>
              <a:off x="6897819" y="2439871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943;p102">
              <a:extLst>
                <a:ext uri="{FF2B5EF4-FFF2-40B4-BE49-F238E27FC236}">
                  <a16:creationId xmlns:a16="http://schemas.microsoft.com/office/drawing/2014/main" id="{E792496F-E515-4EC0-BED4-8F88CCC31219}"/>
                </a:ext>
              </a:extLst>
            </p:cNvPr>
            <p:cNvSpPr/>
            <p:nvPr/>
          </p:nvSpPr>
          <p:spPr>
            <a:xfrm>
              <a:off x="6731523" y="2286327"/>
              <a:ext cx="393800" cy="386956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1944;p102">
            <a:extLst>
              <a:ext uri="{FF2B5EF4-FFF2-40B4-BE49-F238E27FC236}">
                <a16:creationId xmlns:a16="http://schemas.microsoft.com/office/drawing/2014/main" id="{A4DBD203-63CA-46E4-9CD1-FF2ABDB6A5D6}"/>
              </a:ext>
            </a:extLst>
          </p:cNvPr>
          <p:cNvGrpSpPr/>
          <p:nvPr/>
        </p:nvGrpSpPr>
        <p:grpSpPr>
          <a:xfrm>
            <a:off x="9602365" y="3042044"/>
            <a:ext cx="942745" cy="933792"/>
            <a:chOff x="9602365" y="3042044"/>
            <a:chExt cx="942745" cy="933792"/>
          </a:xfrm>
        </p:grpSpPr>
        <p:sp>
          <p:nvSpPr>
            <p:cNvPr id="24" name="Google Shape;1945;p102">
              <a:extLst>
                <a:ext uri="{FF2B5EF4-FFF2-40B4-BE49-F238E27FC236}">
                  <a16:creationId xmlns:a16="http://schemas.microsoft.com/office/drawing/2014/main" id="{0EAFBCC8-6C4D-4C31-919E-783DFC77E89D}"/>
                </a:ext>
              </a:extLst>
            </p:cNvPr>
            <p:cNvSpPr/>
            <p:nvPr/>
          </p:nvSpPr>
          <p:spPr>
            <a:xfrm>
              <a:off x="9768661" y="3195588"/>
              <a:ext cx="61209" cy="65876"/>
            </a:xfrm>
            <a:prstGeom prst="star4">
              <a:avLst>
                <a:gd name="adj" fmla="val 12500"/>
              </a:avLst>
            </a:prstGeom>
            <a:solidFill>
              <a:srgbClr val="3A81BA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946;p102">
              <a:extLst>
                <a:ext uri="{FF2B5EF4-FFF2-40B4-BE49-F238E27FC236}">
                  <a16:creationId xmlns:a16="http://schemas.microsoft.com/office/drawing/2014/main" id="{0D44260F-0B8E-4026-A2FB-D925A3B3F726}"/>
                </a:ext>
              </a:extLst>
            </p:cNvPr>
            <p:cNvSpPr/>
            <p:nvPr/>
          </p:nvSpPr>
          <p:spPr>
            <a:xfrm>
              <a:off x="9602365" y="3042044"/>
              <a:ext cx="393800" cy="386956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947;p102">
              <a:extLst>
                <a:ext uri="{FF2B5EF4-FFF2-40B4-BE49-F238E27FC236}">
                  <a16:creationId xmlns:a16="http://schemas.microsoft.com/office/drawing/2014/main" id="{1570C0F9-88B2-4F8C-A8F6-216B0A608C23}"/>
                </a:ext>
              </a:extLst>
            </p:cNvPr>
            <p:cNvSpPr/>
            <p:nvPr/>
          </p:nvSpPr>
          <p:spPr>
            <a:xfrm>
              <a:off x="9672803" y="3805085"/>
              <a:ext cx="75464" cy="65876"/>
            </a:xfrm>
            <a:prstGeom prst="flowChartConnector">
              <a:avLst/>
            </a:prstGeom>
            <a:solidFill>
              <a:srgbClr val="963334"/>
            </a:solidFill>
            <a:ln w="25400" cap="flat" cmpd="sng">
              <a:solidFill>
                <a:srgbClr val="9633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948;p102">
              <a:extLst>
                <a:ext uri="{FF2B5EF4-FFF2-40B4-BE49-F238E27FC236}">
                  <a16:creationId xmlns:a16="http://schemas.microsoft.com/office/drawing/2014/main" id="{94A1F5BC-3AF1-4D4E-9E1E-AC9D5F5C8CB2}"/>
                </a:ext>
              </a:extLst>
            </p:cNvPr>
            <p:cNvSpPr/>
            <p:nvPr/>
          </p:nvSpPr>
          <p:spPr>
            <a:xfrm>
              <a:off x="9799809" y="3742269"/>
              <a:ext cx="75464" cy="65876"/>
            </a:xfrm>
            <a:prstGeom prst="flowChartConnector">
              <a:avLst/>
            </a:prstGeom>
            <a:solidFill>
              <a:srgbClr val="D89F39"/>
            </a:solidFill>
            <a:ln w="25400" cap="flat" cmpd="sng">
              <a:solidFill>
                <a:srgbClr val="D8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949;p102">
              <a:extLst>
                <a:ext uri="{FF2B5EF4-FFF2-40B4-BE49-F238E27FC236}">
                  <a16:creationId xmlns:a16="http://schemas.microsoft.com/office/drawing/2014/main" id="{DC532502-61E4-4A17-AD3C-84AB17E5F4DB}"/>
                </a:ext>
              </a:extLst>
            </p:cNvPr>
            <p:cNvSpPr/>
            <p:nvPr/>
          </p:nvSpPr>
          <p:spPr>
            <a:xfrm>
              <a:off x="9602365" y="3588880"/>
              <a:ext cx="393800" cy="386956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950;p102">
              <a:extLst>
                <a:ext uri="{FF2B5EF4-FFF2-40B4-BE49-F238E27FC236}">
                  <a16:creationId xmlns:a16="http://schemas.microsoft.com/office/drawing/2014/main" id="{B3319D84-C564-49A4-8A31-684F712A9858}"/>
                </a:ext>
              </a:extLst>
            </p:cNvPr>
            <p:cNvSpPr/>
            <p:nvPr/>
          </p:nvSpPr>
          <p:spPr>
            <a:xfrm>
              <a:off x="10241280" y="3093858"/>
              <a:ext cx="303830" cy="881978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6D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1951;p102">
            <a:extLst>
              <a:ext uri="{FF2B5EF4-FFF2-40B4-BE49-F238E27FC236}">
                <a16:creationId xmlns:a16="http://schemas.microsoft.com/office/drawing/2014/main" id="{26A5A03D-7701-40A1-8340-7F61CCE9BDB3}"/>
              </a:ext>
            </a:extLst>
          </p:cNvPr>
          <p:cNvSpPr txBox="1"/>
          <p:nvPr/>
        </p:nvSpPr>
        <p:spPr>
          <a:xfrm>
            <a:off x="10583920" y="3185113"/>
            <a:ext cx="1493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Adversarial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A8C7EAFC-F39E-40AC-A38D-D6AE7E2A4697}"/>
              </a:ext>
            </a:extLst>
          </p:cNvPr>
          <p:cNvSpPr txBox="1">
            <a:spLocks/>
          </p:cNvSpPr>
          <p:nvPr/>
        </p:nvSpPr>
        <p:spPr>
          <a:xfrm>
            <a:off x="457200" y="685800"/>
            <a:ext cx="97377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kern="0" dirty="0">
                <a:latin typeface="Arial"/>
                <a:cs typeface="Arial"/>
              </a:rPr>
              <a:t>Protecting against </a:t>
            </a:r>
            <a:r>
              <a:rPr lang="en-US" sz="3200" kern="0" dirty="0" err="1">
                <a:latin typeface="Arial"/>
                <a:cs typeface="Arial"/>
              </a:rPr>
              <a:t>adversarials</a:t>
            </a:r>
            <a:endParaRPr lang="en-US" sz="32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241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CA0EF-6F66-B845-08C6-4B103FEC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830642"/>
            <a:ext cx="7238999" cy="5022221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975DB32-EFE9-D23F-7CBA-B62348DE6159}"/>
              </a:ext>
            </a:extLst>
          </p:cNvPr>
          <p:cNvSpPr txBox="1">
            <a:spLocks/>
          </p:cNvSpPr>
          <p:nvPr/>
        </p:nvSpPr>
        <p:spPr>
          <a:xfrm>
            <a:off x="543600" y="609600"/>
            <a:ext cx="11210628" cy="9144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sysClr val="windowText" lastClr="000000"/>
                </a:solidFill>
              </a:rPr>
              <a:t>Problem does not get solved with LLMs</a:t>
            </a:r>
          </a:p>
        </p:txBody>
      </p:sp>
    </p:spTree>
    <p:extLst>
      <p:ext uri="{BB962C8B-B14F-4D97-AF65-F5344CB8AC3E}">
        <p14:creationId xmlns:p14="http://schemas.microsoft.com/office/powerpoint/2010/main" val="1973154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60C1E-C03B-4589-A608-74ECEE07C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extra2a">
            <a:hlinkClick r:id="" action="ppaction://media"/>
            <a:extLst>
              <a:ext uri="{FF2B5EF4-FFF2-40B4-BE49-F238E27FC236}">
                <a16:creationId xmlns:a16="http://schemas.microsoft.com/office/drawing/2014/main" id="{6DDCB4B7-9619-490E-B05C-970534FED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72651" y="1342097"/>
            <a:ext cx="406400" cy="406400"/>
          </a:xfrm>
          <a:prstGeom prst="rect">
            <a:avLst/>
          </a:prstGeom>
        </p:spPr>
      </p:pic>
      <p:pic>
        <p:nvPicPr>
          <p:cNvPr id="8" name="extra2b">
            <a:hlinkClick r:id="" action="ppaction://media"/>
            <a:extLst>
              <a:ext uri="{FF2B5EF4-FFF2-40B4-BE49-F238E27FC236}">
                <a16:creationId xmlns:a16="http://schemas.microsoft.com/office/drawing/2014/main" id="{0CBE49E7-1D21-401F-9CFD-F66E0DDEA5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72651" y="4656403"/>
            <a:ext cx="4064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33ADD-B6B5-4B73-A739-E38F523FC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095" y="1178021"/>
            <a:ext cx="6315956" cy="5334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3368DD-BD03-40BE-800C-88928DE92FE0}"/>
              </a:ext>
            </a:extLst>
          </p:cNvPr>
          <p:cNvSpPr txBox="1"/>
          <p:nvPr/>
        </p:nvSpPr>
        <p:spPr>
          <a:xfrm>
            <a:off x="76200" y="6522952"/>
            <a:ext cx="1211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Carlini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Nicholas, and David Wagner. "Audio adversarial examples: Targeted attacks on speech-to-text.“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2018 IEEE Security and Privacy Workshops (SPW)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IEEE, 2018.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871A7-BFF6-416F-9FA6-1B6C5615E4F8}"/>
              </a:ext>
            </a:extLst>
          </p:cNvPr>
          <p:cNvSpPr txBox="1"/>
          <p:nvPr/>
        </p:nvSpPr>
        <p:spPr>
          <a:xfrm>
            <a:off x="6324600" y="4524194"/>
            <a:ext cx="209573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“later we simply let life proceed in its own direction toward its own fate”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9C0C6-8B84-4A81-926F-127DC01CA009}"/>
              </a:ext>
            </a:extLst>
          </p:cNvPr>
          <p:cNvSpPr txBox="1"/>
          <p:nvPr/>
        </p:nvSpPr>
        <p:spPr>
          <a:xfrm>
            <a:off x="6247029" y="1466574"/>
            <a:ext cx="209573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dirty="0"/>
              <a:t>the boy looked out at the horizon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E43D5BF-0E31-0E48-B305-5D4D172219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2400" y="594000"/>
            <a:ext cx="11210628" cy="914400"/>
          </a:xfrm>
        </p:spPr>
        <p:txBody>
          <a:bodyPr/>
          <a:lstStyle/>
          <a:p>
            <a:r>
              <a:rPr lang="en-US" dirty="0"/>
              <a:t>Adversarial examples for sound</a:t>
            </a:r>
          </a:p>
        </p:txBody>
      </p:sp>
    </p:spTree>
    <p:extLst>
      <p:ext uri="{BB962C8B-B14F-4D97-AF65-F5344CB8AC3E}">
        <p14:creationId xmlns:p14="http://schemas.microsoft.com/office/powerpoint/2010/main" val="5403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34144F-4647-44BF-89A7-6C0434268933}"/>
              </a:ext>
            </a:extLst>
          </p:cNvPr>
          <p:cNvSpPr txBox="1"/>
          <p:nvPr/>
        </p:nvSpPr>
        <p:spPr>
          <a:xfrm>
            <a:off x="609600" y="2362200"/>
            <a:ext cx="922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lecture reuses content from the non-exhaustive list of courses below: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https://www.cs.columbia.edu/~amueller/comsw4995s20/schedule/</a:t>
            </a:r>
            <a:endParaRPr lang="en-US" dirty="0"/>
          </a:p>
          <a:p>
            <a:r>
              <a:rPr lang="en-US" dirty="0">
                <a:hlinkClick r:id="rId3"/>
              </a:rPr>
              <a:t>https://web.stanford.edu/class/cs224n/</a:t>
            </a:r>
            <a:endParaRPr lang="en-US" dirty="0"/>
          </a:p>
          <a:p>
            <a:r>
              <a:rPr lang="en-US" dirty="0"/>
              <a:t>https://www.phontron.com/class/anlp2022/</a:t>
            </a:r>
          </a:p>
        </p:txBody>
      </p:sp>
    </p:spTree>
    <p:extLst>
      <p:ext uri="{BB962C8B-B14F-4D97-AF65-F5344CB8AC3E}">
        <p14:creationId xmlns:p14="http://schemas.microsoft.com/office/powerpoint/2010/main" val="219204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00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00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3361</TotalTime>
  <Words>2299</Words>
  <Application>Microsoft Office PowerPoint</Application>
  <PresentationFormat>Widescreen</PresentationFormat>
  <Paragraphs>481</Paragraphs>
  <Slides>99</Slides>
  <Notes>6</Notes>
  <HiddenSlides>2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6" baseType="lpstr">
      <vt:lpstr>Arial</vt:lpstr>
      <vt:lpstr>Arial Black</vt:lpstr>
      <vt:lpstr>Arial MT</vt:lpstr>
      <vt:lpstr>Calibri</vt:lpstr>
      <vt:lpstr>Candara</vt:lpstr>
      <vt:lpstr>DejaVu Sans Condensed</vt:lpstr>
      <vt:lpstr>FreeSans</vt:lpstr>
      <vt:lpstr>Helvetica Neue</vt:lpstr>
      <vt:lpstr>IBM Plex Mono</vt:lpstr>
      <vt:lpstr>Lato</vt:lpstr>
      <vt:lpstr>Proxima Nova</vt:lpstr>
      <vt:lpstr>source-serif-pro</vt:lpstr>
      <vt:lpstr>Tahoma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Communication With Machines</vt:lpstr>
      <vt:lpstr>Natural Language Processing</vt:lpstr>
      <vt:lpstr>NLP applications</vt:lpstr>
      <vt:lpstr>NLP applications</vt:lpstr>
      <vt:lpstr>Level Of Linguistic  Knowledge </vt:lpstr>
      <vt:lpstr>ChatGPT &amp; friends</vt:lpstr>
      <vt:lpstr>Common NLP tasks</vt:lpstr>
      <vt:lpstr>NLP challenges: Ambiguity</vt:lpstr>
      <vt:lpstr>NLP challenges: Dynamism</vt:lpstr>
      <vt:lpstr>NLP challenges: Composition</vt:lpstr>
      <vt:lpstr>NLP challenges: Composition</vt:lpstr>
      <vt:lpstr>NLP challenges: Scale</vt:lpstr>
      <vt:lpstr>NLP challenges: Sparsity</vt:lpstr>
      <vt:lpstr>NLP challenges: Sparsity</vt:lpstr>
      <vt:lpstr>Desiderate for NLP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 timeline</vt:lpstr>
      <vt:lpstr>N-grams</vt:lpstr>
      <vt:lpstr>N-grams</vt:lpstr>
      <vt:lpstr>N-grams</vt:lpstr>
      <vt:lpstr>N-grams</vt:lpstr>
      <vt:lpstr>N-grams</vt:lpstr>
      <vt:lpstr>N-grams</vt:lpstr>
      <vt:lpstr>BAG OF WORDS</vt:lpstr>
      <vt:lpstr>BAG OF WORDS</vt:lpstr>
      <vt:lpstr>BAG OF WORDS</vt:lpstr>
      <vt:lpstr>TF-IDF</vt:lpstr>
      <vt:lpstr>TF-IDF</vt:lpstr>
      <vt:lpstr>TF-IDF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Selection Bias: Selection does not reﬂect a random sample </vt:lpstr>
      <vt:lpstr>Out-group homogeneity bias: Tendency to see outgroup  members as more alike than ingroup members </vt:lpstr>
      <vt:lpstr>Labels</vt:lpstr>
      <vt:lpstr>Labels</vt:lpstr>
      <vt:lpstr>Biased Labels: Annotations in your  dataset will reﬂect the  worldviews of your  annotators.</vt:lpstr>
      <vt:lpstr>PowerPoint Presentation</vt:lpstr>
      <vt:lpstr>Bias Laundering</vt:lpstr>
      <vt:lpstr>Predicting Toxicity in Text</vt:lpstr>
      <vt:lpstr>Predicting Toxicity in Text</vt:lpstr>
      <vt:lpstr>Predicting Toxicity in Text</vt:lpstr>
      <vt:lpstr>But aren’t they just reflecting Society?</vt:lpstr>
      <vt:lpstr>Shouldn’t we then just leave them as is?</vt:lpstr>
      <vt:lpstr>Language models are not safe from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4650/7650: Natural Language Processing</dc:title>
  <cp:lastModifiedBy>Salijona DYRMISHI</cp:lastModifiedBy>
  <cp:revision>19</cp:revision>
  <dcterms:created xsi:type="dcterms:W3CDTF">2022-11-21T17:57:29Z</dcterms:created>
  <dcterms:modified xsi:type="dcterms:W3CDTF">2024-11-20T08:36:54Z</dcterms:modified>
</cp:coreProperties>
</file>